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uli Regular" charset="1" panose="00000500000000000000"/>
      <p:regular r:id="rId10"/>
    </p:embeddedFont>
    <p:embeddedFont>
      <p:font typeface="Muli Regular Bold" charset="1" panose="00000700000000000000"/>
      <p:regular r:id="rId11"/>
    </p:embeddedFont>
    <p:embeddedFont>
      <p:font typeface="Muli Regular Italics" charset="1" panose="00000500000000000000"/>
      <p:regular r:id="rId12"/>
    </p:embeddedFont>
    <p:embeddedFont>
      <p:font typeface="Muli Regular Bold Italics" charset="1" panose="00000700000000000000"/>
      <p:regular r:id="rId13"/>
    </p:embeddedFont>
    <p:embeddedFont>
      <p:font typeface="Libre Franklin Black" charset="1" panose="00000A00000000000000"/>
      <p:regular r:id="rId14"/>
    </p:embeddedFont>
    <p:embeddedFont>
      <p:font typeface="Libre Franklin Black Italics" charset="1" panose="00000A00000000000000"/>
      <p:regular r:id="rId15"/>
    </p:embeddedFont>
    <p:embeddedFont>
      <p:font typeface="Hangyaboly" charset="1" panose="000005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slides/slide1.xml" Type="http://schemas.openxmlformats.org/officeDocument/2006/relationships/slide"/><Relationship Id="rId18" Target="slides/slide2.xml" Type="http://schemas.openxmlformats.org/officeDocument/2006/relationships/slide"/><Relationship Id="rId19" Target="slides/slide3.xml" Type="http://schemas.openxmlformats.org/officeDocument/2006/relationships/slide"/><Relationship Id="rId2" Target="presProps.xml" Type="http://schemas.openxmlformats.org/officeDocument/2006/relationships/presProps"/><Relationship Id="rId20" Target="slides/slide4.xml" Type="http://schemas.openxmlformats.org/officeDocument/2006/relationships/slide"/><Relationship Id="rId21" Target="slides/slide5.xml" Type="http://schemas.openxmlformats.org/officeDocument/2006/relationships/slide"/><Relationship Id="rId22" Target="slides/slide6.xml" Type="http://schemas.openxmlformats.org/officeDocument/2006/relationships/slide"/><Relationship Id="rId23" Target="slides/slide7.xml" Type="http://schemas.openxmlformats.org/officeDocument/2006/relationships/slide"/><Relationship Id="rId24" Target="slides/slide8.xml" Type="http://schemas.openxmlformats.org/officeDocument/2006/relationships/slide"/><Relationship Id="rId25" Target="slides/slide9.xml" Type="http://schemas.openxmlformats.org/officeDocument/2006/relationships/slide"/><Relationship Id="rId26" Target="slides/slide10.xml" Type="http://schemas.openxmlformats.org/officeDocument/2006/relationships/slide"/><Relationship Id="rId27" Target="slides/slide11.xml" Type="http://schemas.openxmlformats.org/officeDocument/2006/relationships/slide"/><Relationship Id="rId28" Target="slides/slide12.xml" Type="http://schemas.openxmlformats.org/officeDocument/2006/relationships/slide"/><Relationship Id="rId29" Target="slides/slide13.xml" Type="http://schemas.openxmlformats.org/officeDocument/2006/relationships/slide"/><Relationship Id="rId3" Target="viewProps.xml" Type="http://schemas.openxmlformats.org/officeDocument/2006/relationships/viewProps"/><Relationship Id="rId30" Target="slides/slide14.xml" Type="http://schemas.openxmlformats.org/officeDocument/2006/relationships/slide"/><Relationship Id="rId31" Target="slides/slide15.xml" Type="http://schemas.openxmlformats.org/officeDocument/2006/relationships/slide"/><Relationship Id="rId32" Target="slides/slide16.xml" Type="http://schemas.openxmlformats.org/officeDocument/2006/relationships/slide"/><Relationship Id="rId33" Target="slides/slide17.xml" Type="http://schemas.openxmlformats.org/officeDocument/2006/relationships/slide"/><Relationship Id="rId34" Target="slides/slide18.xml" Type="http://schemas.openxmlformats.org/officeDocument/2006/relationships/slide"/><Relationship Id="rId35" Target="slides/slide19.xml" Type="http://schemas.openxmlformats.org/officeDocument/2006/relationships/slide"/><Relationship Id="rId36" Target="slides/slide20.xml" Type="http://schemas.openxmlformats.org/officeDocument/2006/relationships/slide"/><Relationship Id="rId37" Target="slides/slide21.xml" Type="http://schemas.openxmlformats.org/officeDocument/2006/relationships/slide"/><Relationship Id="rId38" Target="slides/slide22.xml" Type="http://schemas.openxmlformats.org/officeDocument/2006/relationships/slide"/><Relationship Id="rId39" Target="slides/slide23.xml" Type="http://schemas.openxmlformats.org/officeDocument/2006/relationships/slide"/><Relationship Id="rId4" Target="theme/theme1.xml" Type="http://schemas.openxmlformats.org/officeDocument/2006/relationships/theme"/><Relationship Id="rId40" Target="slides/slide24.xml" Type="http://schemas.openxmlformats.org/officeDocument/2006/relationships/slide"/><Relationship Id="rId41" Target="slides/slide25.xml" Type="http://schemas.openxmlformats.org/officeDocument/2006/relationships/slide"/><Relationship Id="rId42" Target="slides/slide26.xml" Type="http://schemas.openxmlformats.org/officeDocument/2006/relationships/slide"/><Relationship Id="rId43" Target="slides/slide27.xml" Type="http://schemas.openxmlformats.org/officeDocument/2006/relationships/slide"/><Relationship Id="rId44" Target="slides/slide28.xml" Type="http://schemas.openxmlformats.org/officeDocument/2006/relationships/slide"/><Relationship Id="rId45" Target="slides/slide29.xml" Type="http://schemas.openxmlformats.org/officeDocument/2006/relationships/slide"/><Relationship Id="rId46" Target="slides/slide30.xml" Type="http://schemas.openxmlformats.org/officeDocument/2006/relationships/slide"/><Relationship Id="rId47" Target="slides/slide31.xml" Type="http://schemas.openxmlformats.org/officeDocument/2006/relationships/slide"/><Relationship Id="rId48" Target="slides/slide32.xml" Type="http://schemas.openxmlformats.org/officeDocument/2006/relationships/slide"/><Relationship Id="rId49" Target="slides/slide33.xml" Type="http://schemas.openxmlformats.org/officeDocument/2006/relationships/slide"/><Relationship Id="rId5" Target="tableStyles.xml" Type="http://schemas.openxmlformats.org/officeDocument/2006/relationships/tableStyles"/><Relationship Id="rId50" Target="slides/slide34.xml" Type="http://schemas.openxmlformats.org/officeDocument/2006/relationships/slide"/><Relationship Id="rId51" Target="slides/slide35.xml" Type="http://schemas.openxmlformats.org/officeDocument/2006/relationships/slide"/><Relationship Id="rId52" Target="slides/slide36.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12" Target="../media/image43.png" Type="http://schemas.openxmlformats.org/officeDocument/2006/relationships/image"/><Relationship Id="rId13" Target="../media/image44.svg" Type="http://schemas.openxmlformats.org/officeDocument/2006/relationships/image"/><Relationship Id="rId14" Target="../media/image45.png" Type="http://schemas.openxmlformats.org/officeDocument/2006/relationships/image"/><Relationship Id="rId15" Target="../media/image46.png" Type="http://schemas.openxmlformats.org/officeDocument/2006/relationships/image"/><Relationship Id="rId16" Target="../media/image47.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54.pn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57.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58.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59.png" Type="http://schemas.openxmlformats.org/officeDocument/2006/relationships/image"/><Relationship Id="rId9" Target="../media/image6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61.png" Type="http://schemas.openxmlformats.org/officeDocument/2006/relationships/image"/><Relationship Id="rId9" Target="../media/image6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63.png" Type="http://schemas.openxmlformats.org/officeDocument/2006/relationships/image"/><Relationship Id="rId9" Target="../media/image6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66.png" Type="http://schemas.openxmlformats.org/officeDocument/2006/relationships/image"/><Relationship Id="rId9" Target="../media/image6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69.png" Type="http://schemas.openxmlformats.org/officeDocument/2006/relationships/image"/><Relationship Id="rId9" Target="../media/image7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71.png" Type="http://schemas.openxmlformats.org/officeDocument/2006/relationships/image"/><Relationship Id="rId9" Target="../media/image7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73.png" Type="http://schemas.openxmlformats.org/officeDocument/2006/relationships/image"/><Relationship Id="rId9" Target="../media/image7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7.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75.png" Type="http://schemas.openxmlformats.org/officeDocument/2006/relationships/image"/><Relationship Id="rId9" Target="../media/image76.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0.png" Type="http://schemas.openxmlformats.org/officeDocument/2006/relationships/image"/><Relationship Id="rId11" Target="../media/image81.svg" Type="http://schemas.openxmlformats.org/officeDocument/2006/relationships/image"/><Relationship Id="rId12" Target="../media/image55.png" Type="http://schemas.openxmlformats.org/officeDocument/2006/relationships/image"/><Relationship Id="rId13" Target="../media/image56.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78.png" Type="http://schemas.openxmlformats.org/officeDocument/2006/relationships/image"/><Relationship Id="rId7" Target="../media/image79.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0.png" Type="http://schemas.openxmlformats.org/officeDocument/2006/relationships/image"/><Relationship Id="rId11" Target="../media/image81.svg" Type="http://schemas.openxmlformats.org/officeDocument/2006/relationships/image"/><Relationship Id="rId12" Target="../media/image50.png" Type="http://schemas.openxmlformats.org/officeDocument/2006/relationships/image"/><Relationship Id="rId13" Target="../media/image51.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48.png" Type="http://schemas.openxmlformats.org/officeDocument/2006/relationships/image"/><Relationship Id="rId17" Target="../media/image49.svg" Type="http://schemas.openxmlformats.org/officeDocument/2006/relationships/image"/><Relationship Id="rId18" Target="../media/image29.png" Type="http://schemas.openxmlformats.org/officeDocument/2006/relationships/image"/><Relationship Id="rId19" Target="../media/image30.svg" Type="http://schemas.openxmlformats.org/officeDocument/2006/relationships/image"/><Relationship Id="rId2" Target="../media/image78.png" Type="http://schemas.openxmlformats.org/officeDocument/2006/relationships/image"/><Relationship Id="rId20" Target="../media/image13.png" Type="http://schemas.openxmlformats.org/officeDocument/2006/relationships/image"/><Relationship Id="rId21" Target="../media/image14.svg" Type="http://schemas.openxmlformats.org/officeDocument/2006/relationships/image"/><Relationship Id="rId3" Target="../media/image79.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5.png" Type="http://schemas.openxmlformats.org/officeDocument/2006/relationships/image"/><Relationship Id="rId15" Target="../media/image6.svg" Type="http://schemas.openxmlformats.org/officeDocument/2006/relationships/image"/><Relationship Id="rId16" Target="../media/image33.png" Type="http://schemas.openxmlformats.org/officeDocument/2006/relationships/image"/><Relationship Id="rId17" Target="../media/image34.svg" Type="http://schemas.openxmlformats.org/officeDocument/2006/relationships/image"/><Relationship Id="rId18" Target="../media/image31.png" Type="http://schemas.openxmlformats.org/officeDocument/2006/relationships/image"/><Relationship Id="rId19" Target="../media/image32.svg" Type="http://schemas.openxmlformats.org/officeDocument/2006/relationships/image"/><Relationship Id="rId2" Target="../media/image27.png" Type="http://schemas.openxmlformats.org/officeDocument/2006/relationships/image"/><Relationship Id="rId20" Target="../media/image1.png" Type="http://schemas.openxmlformats.org/officeDocument/2006/relationships/image"/><Relationship Id="rId21" Target="../media/image2.svg" Type="http://schemas.openxmlformats.org/officeDocument/2006/relationships/image"/><Relationship Id="rId3" Target="../media/image28.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png" Type="http://schemas.openxmlformats.org/officeDocument/2006/relationships/image"/><Relationship Id="rId4" Target="../media/image8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56175">
            <a:off x="-467102" y="5590039"/>
            <a:ext cx="3204195" cy="4445529"/>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1804858">
            <a:off x="15410794" y="-407970"/>
            <a:ext cx="3697013" cy="6524788"/>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4134353" y="3016083"/>
            <a:ext cx="3124947" cy="4351192"/>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541965">
            <a:off x="-458981" y="-348558"/>
            <a:ext cx="2975361" cy="5339782"/>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289037">
            <a:off x="2447389" y="2432067"/>
            <a:ext cx="2373143" cy="4853115"/>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2376496" y="336508"/>
            <a:ext cx="2115049" cy="2517916"/>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true" flipV="false" rot="-762099">
            <a:off x="15327105" y="7126921"/>
            <a:ext cx="3142462" cy="3398868"/>
          </a:xfrm>
          <a:prstGeom prst="rect">
            <a:avLst/>
          </a:prstGeom>
        </p:spPr>
      </p:pic>
      <p:sp>
        <p:nvSpPr>
          <p:cNvPr name="TextBox 9" id="9"/>
          <p:cNvSpPr txBox="true"/>
          <p:nvPr/>
        </p:nvSpPr>
        <p:spPr>
          <a:xfrm rot="0">
            <a:off x="4414510" y="3015534"/>
            <a:ext cx="9458980" cy="2906765"/>
          </a:xfrm>
          <a:prstGeom prst="rect">
            <a:avLst/>
          </a:prstGeom>
        </p:spPr>
        <p:txBody>
          <a:bodyPr anchor="t" rtlCol="false" tIns="0" lIns="0" bIns="0" rIns="0">
            <a:spAutoFit/>
          </a:bodyPr>
          <a:lstStyle/>
          <a:p>
            <a:pPr algn="ctr">
              <a:lnSpc>
                <a:spcPts val="13367"/>
              </a:lnSpc>
            </a:pPr>
            <a:r>
              <a:rPr lang="en-US" sz="13105" spc="52">
                <a:solidFill>
                  <a:srgbClr val="C94827"/>
                </a:solidFill>
                <a:latin typeface="Libre Franklin Black Bold"/>
              </a:rPr>
              <a:t>LIBRARY</a:t>
            </a:r>
          </a:p>
          <a:p>
            <a:pPr algn="ctr">
              <a:lnSpc>
                <a:spcPts val="9389"/>
              </a:lnSpc>
            </a:pPr>
            <a:r>
              <a:rPr lang="en-US" sz="9205" spc="36">
                <a:solidFill>
                  <a:srgbClr val="C94827"/>
                </a:solidFill>
                <a:latin typeface="Libre Franklin Black Bold"/>
              </a:rPr>
              <a:t>MANAGEMENT</a:t>
            </a:r>
          </a:p>
        </p:txBody>
      </p:sp>
      <p:pic>
        <p:nvPicPr>
          <p:cNvPr name="Picture 10" id="1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3129692" y="7769084"/>
            <a:ext cx="2115049" cy="2517916"/>
          </a:xfrm>
          <a:prstGeom prst="rect">
            <a:avLst/>
          </a:prstGeom>
        </p:spPr>
      </p:pic>
      <p:pic>
        <p:nvPicPr>
          <p:cNvPr name="Picture 11" id="11"/>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5486400" y="6990905"/>
            <a:ext cx="7315200" cy="1835450"/>
          </a:xfrm>
          <a:prstGeom prst="rect">
            <a:avLst/>
          </a:prstGeom>
        </p:spPr>
      </p:pic>
      <p:sp>
        <p:nvSpPr>
          <p:cNvPr name="TextBox 12" id="12"/>
          <p:cNvSpPr txBox="true"/>
          <p:nvPr/>
        </p:nvSpPr>
        <p:spPr>
          <a:xfrm rot="0">
            <a:off x="5767671" y="7475330"/>
            <a:ext cx="6504177" cy="962660"/>
          </a:xfrm>
          <a:prstGeom prst="rect">
            <a:avLst/>
          </a:prstGeom>
        </p:spPr>
        <p:txBody>
          <a:bodyPr anchor="t" rtlCol="false" tIns="0" lIns="0" bIns="0" rIns="0">
            <a:spAutoFit/>
          </a:bodyPr>
          <a:lstStyle/>
          <a:p>
            <a:pPr algn="ctr">
              <a:lnSpc>
                <a:spcPts val="7839"/>
              </a:lnSpc>
            </a:pPr>
            <a:r>
              <a:rPr lang="en-US" sz="5599">
                <a:solidFill>
                  <a:srgbClr val="C94827"/>
                </a:solidFill>
                <a:latin typeface="Hangyaboly"/>
              </a:rPr>
              <a:t>By: Udit Kumar</a:t>
            </a:r>
          </a:p>
        </p:txBody>
      </p:sp>
      <p:pic>
        <p:nvPicPr>
          <p:cNvPr name="Picture 13" id="13"/>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917494">
            <a:off x="3037335" y="1258420"/>
            <a:ext cx="1586020" cy="1006398"/>
          </a:xfrm>
          <a:prstGeom prst="rect">
            <a:avLst/>
          </a:prstGeom>
        </p:spPr>
      </p:pic>
      <p:pic>
        <p:nvPicPr>
          <p:cNvPr name="Picture 14" id="14"/>
          <p:cNvPicPr>
            <a:picLocks noChangeAspect="true"/>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0" t="0" r="0" b="0"/>
          <a:stretch>
            <a:fillRect/>
          </a:stretch>
        </p:blipFill>
        <p:spPr>
          <a:xfrm flipH="false" flipV="false" rot="-1735507">
            <a:off x="12026752" y="8545344"/>
            <a:ext cx="3693475" cy="4112169"/>
          </a:xfrm>
          <a:prstGeom prst="rect">
            <a:avLst/>
          </a:prstGeom>
        </p:spPr>
      </p:pic>
      <p:pic>
        <p:nvPicPr>
          <p:cNvPr name="Picture 15" id="15"/>
          <p:cNvPicPr>
            <a:picLocks noChangeAspect="true"/>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l="0" t="0" r="0" b="0"/>
          <a:stretch>
            <a:fillRect/>
          </a:stretch>
        </p:blipFill>
        <p:spPr>
          <a:xfrm flipH="false" flipV="false" rot="1172088">
            <a:off x="17018529" y="6327171"/>
            <a:ext cx="1679870" cy="925455"/>
          </a:xfrm>
          <a:prstGeom prst="rect">
            <a:avLst/>
          </a:prstGeom>
        </p:spPr>
      </p:pic>
      <p:pic>
        <p:nvPicPr>
          <p:cNvPr name="Picture 16" id="16"/>
          <p:cNvPicPr>
            <a:picLocks noChangeAspect="true"/>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l="0" t="0" r="0" b="0"/>
          <a:stretch>
            <a:fillRect/>
          </a:stretch>
        </p:blipFill>
        <p:spPr>
          <a:xfrm flipH="false" flipV="false" rot="-2922840">
            <a:off x="-599164" y="4267473"/>
            <a:ext cx="1636855" cy="1434481"/>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grpSp>
        <p:nvGrpSpPr>
          <p:cNvPr name="Group 2" id="2"/>
          <p:cNvGrpSpPr/>
          <p:nvPr/>
        </p:nvGrpSpPr>
        <p:grpSpPr>
          <a:xfrm rot="-5400000">
            <a:off x="11483374" y="4804796"/>
            <a:ext cx="11609422" cy="1999829"/>
            <a:chOff x="0" y="0"/>
            <a:chExt cx="112819053" cy="19434115"/>
          </a:xfrm>
        </p:grpSpPr>
        <p:sp>
          <p:nvSpPr>
            <p:cNvPr name="Freeform 3" id="3"/>
            <p:cNvSpPr/>
            <p:nvPr/>
          </p:nvSpPr>
          <p:spPr>
            <a:xfrm>
              <a:off x="72390" y="72390"/>
              <a:ext cx="112674278" cy="19289335"/>
            </a:xfrm>
            <a:custGeom>
              <a:avLst/>
              <a:gdLst/>
              <a:ahLst/>
              <a:cxnLst/>
              <a:rect r="r" b="b" t="t" l="l"/>
              <a:pathLst>
                <a:path h="19289335" w="112674278">
                  <a:moveTo>
                    <a:pt x="0" y="0"/>
                  </a:moveTo>
                  <a:lnTo>
                    <a:pt x="112674278" y="0"/>
                  </a:lnTo>
                  <a:lnTo>
                    <a:pt x="112674278" y="19289335"/>
                  </a:lnTo>
                  <a:lnTo>
                    <a:pt x="0" y="19289335"/>
                  </a:lnTo>
                  <a:lnTo>
                    <a:pt x="0" y="0"/>
                  </a:lnTo>
                  <a:close/>
                </a:path>
              </a:pathLst>
            </a:custGeom>
            <a:solidFill>
              <a:srgbClr val="FFDE59"/>
            </a:solidFill>
          </p:spPr>
        </p:sp>
        <p:sp>
          <p:nvSpPr>
            <p:cNvPr name="Freeform 4" id="4"/>
            <p:cNvSpPr/>
            <p:nvPr/>
          </p:nvSpPr>
          <p:spPr>
            <a:xfrm>
              <a:off x="0" y="0"/>
              <a:ext cx="112819049" cy="19434115"/>
            </a:xfrm>
            <a:custGeom>
              <a:avLst/>
              <a:gdLst/>
              <a:ahLst/>
              <a:cxnLst/>
              <a:rect r="r" b="b" t="t" l="l"/>
              <a:pathLst>
                <a:path h="19434115" w="112819049">
                  <a:moveTo>
                    <a:pt x="112674276" y="19289336"/>
                  </a:moveTo>
                  <a:lnTo>
                    <a:pt x="112819049" y="19289336"/>
                  </a:lnTo>
                  <a:lnTo>
                    <a:pt x="112819049" y="19434115"/>
                  </a:lnTo>
                  <a:lnTo>
                    <a:pt x="112674276" y="19434115"/>
                  </a:lnTo>
                  <a:lnTo>
                    <a:pt x="112674276" y="19289336"/>
                  </a:lnTo>
                  <a:close/>
                  <a:moveTo>
                    <a:pt x="0" y="144780"/>
                  </a:moveTo>
                  <a:lnTo>
                    <a:pt x="144780" y="144780"/>
                  </a:lnTo>
                  <a:lnTo>
                    <a:pt x="144780" y="19289336"/>
                  </a:lnTo>
                  <a:lnTo>
                    <a:pt x="0" y="19289336"/>
                  </a:lnTo>
                  <a:lnTo>
                    <a:pt x="0" y="144780"/>
                  </a:lnTo>
                  <a:close/>
                  <a:moveTo>
                    <a:pt x="0" y="19289336"/>
                  </a:moveTo>
                  <a:lnTo>
                    <a:pt x="144780" y="19289336"/>
                  </a:lnTo>
                  <a:lnTo>
                    <a:pt x="144780" y="19434115"/>
                  </a:lnTo>
                  <a:lnTo>
                    <a:pt x="0" y="19434115"/>
                  </a:lnTo>
                  <a:lnTo>
                    <a:pt x="0" y="19289336"/>
                  </a:lnTo>
                  <a:close/>
                  <a:moveTo>
                    <a:pt x="112674276" y="144780"/>
                  </a:moveTo>
                  <a:lnTo>
                    <a:pt x="112819049" y="144780"/>
                  </a:lnTo>
                  <a:lnTo>
                    <a:pt x="112819049" y="19289336"/>
                  </a:lnTo>
                  <a:lnTo>
                    <a:pt x="112674276" y="19289336"/>
                  </a:lnTo>
                  <a:lnTo>
                    <a:pt x="112674276" y="144780"/>
                  </a:lnTo>
                  <a:close/>
                  <a:moveTo>
                    <a:pt x="144780" y="19289336"/>
                  </a:moveTo>
                  <a:lnTo>
                    <a:pt x="112674276" y="19289336"/>
                  </a:lnTo>
                  <a:lnTo>
                    <a:pt x="112674276" y="19434115"/>
                  </a:lnTo>
                  <a:lnTo>
                    <a:pt x="144780" y="19434115"/>
                  </a:lnTo>
                  <a:lnTo>
                    <a:pt x="144780" y="19289336"/>
                  </a:lnTo>
                  <a:close/>
                  <a:moveTo>
                    <a:pt x="112674276" y="0"/>
                  </a:moveTo>
                  <a:lnTo>
                    <a:pt x="112819049" y="0"/>
                  </a:lnTo>
                  <a:lnTo>
                    <a:pt x="112819049" y="144780"/>
                  </a:lnTo>
                  <a:lnTo>
                    <a:pt x="112674276" y="144780"/>
                  </a:lnTo>
                  <a:lnTo>
                    <a:pt x="112674276" y="0"/>
                  </a:lnTo>
                  <a:close/>
                  <a:moveTo>
                    <a:pt x="0" y="0"/>
                  </a:moveTo>
                  <a:lnTo>
                    <a:pt x="144780" y="0"/>
                  </a:lnTo>
                  <a:lnTo>
                    <a:pt x="144780" y="144780"/>
                  </a:lnTo>
                  <a:lnTo>
                    <a:pt x="0" y="144780"/>
                  </a:lnTo>
                  <a:lnTo>
                    <a:pt x="0" y="0"/>
                  </a:lnTo>
                  <a:close/>
                  <a:moveTo>
                    <a:pt x="144780" y="0"/>
                  </a:moveTo>
                  <a:lnTo>
                    <a:pt x="112674276" y="0"/>
                  </a:lnTo>
                  <a:lnTo>
                    <a:pt x="112674276" y="144780"/>
                  </a:lnTo>
                  <a:lnTo>
                    <a:pt x="144780" y="144780"/>
                  </a:lnTo>
                  <a:lnTo>
                    <a:pt x="144780" y="0"/>
                  </a:lnTo>
                  <a:close/>
                </a:path>
              </a:pathLst>
            </a:custGeom>
            <a:solidFill>
              <a:srgbClr val="C94827"/>
            </a:solidFill>
          </p:spPr>
        </p:sp>
      </p:grpSp>
      <p:sp>
        <p:nvSpPr>
          <p:cNvPr name="TextBox 5" id="5"/>
          <p:cNvSpPr txBox="true"/>
          <p:nvPr/>
        </p:nvSpPr>
        <p:spPr>
          <a:xfrm rot="-5400000">
            <a:off x="13312627" y="4490443"/>
            <a:ext cx="7836617" cy="913131"/>
          </a:xfrm>
          <a:prstGeom prst="rect">
            <a:avLst/>
          </a:prstGeom>
        </p:spPr>
        <p:txBody>
          <a:bodyPr anchor="t" rtlCol="false" tIns="0" lIns="0" bIns="0" rIns="0">
            <a:spAutoFit/>
          </a:bodyPr>
          <a:lstStyle/>
          <a:p>
            <a:pPr algn="ctr">
              <a:lnSpc>
                <a:spcPts val="7419"/>
              </a:lnSpc>
            </a:pPr>
            <a:r>
              <a:rPr lang="en-US" sz="5299">
                <a:solidFill>
                  <a:srgbClr val="C94827"/>
                </a:solidFill>
                <a:latin typeface="Hangyaboly"/>
              </a:rPr>
              <a:t>THE TOUCH</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434613">
            <a:off x="-474967" y="-177903"/>
            <a:ext cx="3704166" cy="3246196"/>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613952">
            <a:off x="15312001" y="7987076"/>
            <a:ext cx="3894598" cy="2145569"/>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0">
            <a:off x="122021" y="2064681"/>
            <a:ext cx="5372044" cy="7480061"/>
          </a:xfrm>
          <a:prstGeom prst="rect">
            <a:avLst/>
          </a:prstGeom>
        </p:spPr>
      </p:pic>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735507">
            <a:off x="15041932" y="-1713535"/>
            <a:ext cx="3693475" cy="4112169"/>
          </a:xfrm>
          <a:prstGeom prst="rect">
            <a:avLst/>
          </a:prstGeom>
        </p:spPr>
      </p:pic>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735507">
            <a:off x="-983904" y="7836786"/>
            <a:ext cx="3693475" cy="4112169"/>
          </a:xfrm>
          <a:prstGeom prst="rect">
            <a:avLst/>
          </a:prstGeom>
        </p:spPr>
      </p:pic>
      <p:pic>
        <p:nvPicPr>
          <p:cNvPr name="Picture 11" id="11"/>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2347675">
            <a:off x="2979419" y="1009344"/>
            <a:ext cx="1945572" cy="1234550"/>
          </a:xfrm>
          <a:prstGeom prst="rect">
            <a:avLst/>
          </a:prstGeom>
        </p:spPr>
      </p:pic>
      <p:pic>
        <p:nvPicPr>
          <p:cNvPr name="Picture 12" id="12"/>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5691685" y="342550"/>
            <a:ext cx="2433973" cy="2420697"/>
          </a:xfrm>
          <a:prstGeom prst="rect">
            <a:avLst/>
          </a:prstGeom>
        </p:spPr>
      </p:pic>
      <p:pic>
        <p:nvPicPr>
          <p:cNvPr name="Picture 13" id="13"/>
          <p:cNvPicPr>
            <a:picLocks noChangeAspect="true"/>
          </p:cNvPicPr>
          <p:nvPr/>
        </p:nvPicPr>
        <p:blipFill>
          <a:blip r:embed="rId14"/>
          <a:srcRect l="0" t="0" r="0" b="0"/>
          <a:stretch>
            <a:fillRect/>
          </a:stretch>
        </p:blipFill>
        <p:spPr>
          <a:xfrm flipH="false" flipV="false" rot="0">
            <a:off x="5885091" y="-206468"/>
            <a:ext cx="9469873" cy="6011179"/>
          </a:xfrm>
          <a:prstGeom prst="rect">
            <a:avLst/>
          </a:prstGeom>
        </p:spPr>
      </p:pic>
      <p:pic>
        <p:nvPicPr>
          <p:cNvPr name="Picture 14" id="14"/>
          <p:cNvPicPr>
            <a:picLocks noChangeAspect="true"/>
          </p:cNvPicPr>
          <p:nvPr/>
        </p:nvPicPr>
        <p:blipFill>
          <a:blip r:embed="rId15"/>
          <a:srcRect l="0" t="0" r="0" b="0"/>
          <a:stretch>
            <a:fillRect/>
          </a:stretch>
        </p:blipFill>
        <p:spPr>
          <a:xfrm flipH="false" flipV="false" rot="0">
            <a:off x="5494065" y="5581386"/>
            <a:ext cx="5681479" cy="1359099"/>
          </a:xfrm>
          <a:prstGeom prst="rect">
            <a:avLst/>
          </a:prstGeom>
        </p:spPr>
      </p:pic>
      <p:pic>
        <p:nvPicPr>
          <p:cNvPr name="Picture 15" id="15"/>
          <p:cNvPicPr>
            <a:picLocks noChangeAspect="true"/>
          </p:cNvPicPr>
          <p:nvPr/>
        </p:nvPicPr>
        <p:blipFill>
          <a:blip r:embed="rId16"/>
          <a:srcRect l="0" t="0" r="0" b="0"/>
          <a:stretch>
            <a:fillRect/>
          </a:stretch>
        </p:blipFill>
        <p:spPr>
          <a:xfrm flipH="false" flipV="false" rot="0">
            <a:off x="6908671" y="6623037"/>
            <a:ext cx="8417292" cy="2921705"/>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sp>
        <p:nvSpPr>
          <p:cNvPr name="TextBox 2" id="2"/>
          <p:cNvSpPr txBox="true"/>
          <p:nvPr/>
        </p:nvSpPr>
        <p:spPr>
          <a:xfrm rot="0">
            <a:off x="4414510" y="4455356"/>
            <a:ext cx="9458980" cy="1576313"/>
          </a:xfrm>
          <a:prstGeom prst="rect">
            <a:avLst/>
          </a:prstGeom>
        </p:spPr>
        <p:txBody>
          <a:bodyPr anchor="t" rtlCol="false" tIns="0" lIns="0" bIns="0" rIns="0">
            <a:spAutoFit/>
          </a:bodyPr>
          <a:lstStyle/>
          <a:p>
            <a:pPr algn="ctr">
              <a:lnSpc>
                <a:spcPts val="11939"/>
              </a:lnSpc>
            </a:pPr>
            <a:r>
              <a:rPr lang="en-US" sz="11705" spc="46">
                <a:solidFill>
                  <a:srgbClr val="C94827"/>
                </a:solidFill>
                <a:latin typeface="Libre Franklin Black Bold"/>
              </a:rPr>
              <a:t>DATASETS</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922840">
            <a:off x="-580359" y="75859"/>
            <a:ext cx="2663583" cy="2334267"/>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613952">
            <a:off x="15312001" y="7987076"/>
            <a:ext cx="3894598" cy="2145569"/>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530026" y="-230258"/>
            <a:ext cx="2115049" cy="2517916"/>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8825" y="8069560"/>
            <a:ext cx="2115049" cy="2517916"/>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325231">
            <a:off x="13472397" y="4802343"/>
            <a:ext cx="4115153" cy="4783865"/>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210325">
            <a:off x="576034" y="882299"/>
            <a:ext cx="4148892" cy="5190455"/>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948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51432" y="1940861"/>
            <a:ext cx="3481146" cy="711900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938555" y="1940861"/>
            <a:ext cx="2661902" cy="738765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2922840">
            <a:off x="-580359" y="75859"/>
            <a:ext cx="2663583" cy="2334267"/>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2613952">
            <a:off x="15312001" y="7987076"/>
            <a:ext cx="3894598" cy="2145569"/>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6530026" y="-230258"/>
            <a:ext cx="2115049" cy="2517916"/>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28825" y="8069560"/>
            <a:ext cx="2115049" cy="2517916"/>
          </a:xfrm>
          <a:prstGeom prst="rect">
            <a:avLst/>
          </a:prstGeom>
        </p:spPr>
      </p:pic>
      <p:pic>
        <p:nvPicPr>
          <p:cNvPr name="Picture 8" id="8"/>
          <p:cNvPicPr>
            <a:picLocks noChangeAspect="true"/>
          </p:cNvPicPr>
          <p:nvPr/>
        </p:nvPicPr>
        <p:blipFill>
          <a:blip r:embed="rId12"/>
          <a:srcRect l="0" t="0" r="0" b="0"/>
          <a:stretch>
            <a:fillRect/>
          </a:stretch>
        </p:blipFill>
        <p:spPr>
          <a:xfrm flipH="false" flipV="false" rot="0">
            <a:off x="4396099" y="2466408"/>
            <a:ext cx="9495802" cy="5354183"/>
          </a:xfrm>
          <a:prstGeom prst="rect">
            <a:avLst/>
          </a:prstGeom>
        </p:spPr>
      </p:pic>
      <p:sp>
        <p:nvSpPr>
          <p:cNvPr name="TextBox 9" id="9"/>
          <p:cNvSpPr txBox="true"/>
          <p:nvPr/>
        </p:nvSpPr>
        <p:spPr>
          <a:xfrm rot="0">
            <a:off x="7328930" y="7926685"/>
            <a:ext cx="4231719" cy="1285878"/>
          </a:xfrm>
          <a:prstGeom prst="rect">
            <a:avLst/>
          </a:prstGeom>
        </p:spPr>
        <p:txBody>
          <a:bodyPr anchor="t" rtlCol="false" tIns="0" lIns="0" bIns="0" rIns="0">
            <a:spAutoFit/>
          </a:bodyPr>
          <a:lstStyle/>
          <a:p>
            <a:pPr algn="ctr">
              <a:lnSpc>
                <a:spcPts val="10499"/>
              </a:lnSpc>
            </a:pPr>
            <a:r>
              <a:rPr lang="en-US" sz="7499">
                <a:solidFill>
                  <a:srgbClr val="FFDE59"/>
                </a:solidFill>
                <a:latin typeface="Hangyaboly"/>
              </a:rPr>
              <a:t>Members.csv</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948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922840">
            <a:off x="-580359" y="75859"/>
            <a:ext cx="2663583" cy="2334267"/>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613952">
            <a:off x="15312001" y="7987076"/>
            <a:ext cx="3894598" cy="214556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530026" y="-230258"/>
            <a:ext cx="2115049" cy="2517916"/>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8825" y="8069560"/>
            <a:ext cx="2115049" cy="2517916"/>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867346">
            <a:off x="514006" y="4556918"/>
            <a:ext cx="3386499" cy="4547584"/>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true" flipV="false" rot="-345444">
            <a:off x="14324588" y="775828"/>
            <a:ext cx="3439952" cy="6173567"/>
          </a:xfrm>
          <a:prstGeom prst="rect">
            <a:avLst/>
          </a:prstGeom>
        </p:spPr>
      </p:pic>
      <p:pic>
        <p:nvPicPr>
          <p:cNvPr name="Picture 8" id="8"/>
          <p:cNvPicPr>
            <a:picLocks noChangeAspect="true"/>
          </p:cNvPicPr>
          <p:nvPr/>
        </p:nvPicPr>
        <p:blipFill>
          <a:blip r:embed="rId12"/>
          <a:srcRect l="0" t="0" r="0" b="0"/>
          <a:stretch>
            <a:fillRect/>
          </a:stretch>
        </p:blipFill>
        <p:spPr>
          <a:xfrm flipH="false" flipV="false" rot="0">
            <a:off x="4120535" y="2287658"/>
            <a:ext cx="10046930" cy="5294782"/>
          </a:xfrm>
          <a:prstGeom prst="rect">
            <a:avLst/>
          </a:prstGeom>
        </p:spPr>
      </p:pic>
      <p:sp>
        <p:nvSpPr>
          <p:cNvPr name="TextBox 9" id="9"/>
          <p:cNvSpPr txBox="true"/>
          <p:nvPr/>
        </p:nvSpPr>
        <p:spPr>
          <a:xfrm rot="0">
            <a:off x="7802322" y="7926685"/>
            <a:ext cx="3284934" cy="1285878"/>
          </a:xfrm>
          <a:prstGeom prst="rect">
            <a:avLst/>
          </a:prstGeom>
        </p:spPr>
        <p:txBody>
          <a:bodyPr anchor="t" rtlCol="false" tIns="0" lIns="0" bIns="0" rIns="0">
            <a:spAutoFit/>
          </a:bodyPr>
          <a:lstStyle/>
          <a:p>
            <a:pPr algn="ctr">
              <a:lnSpc>
                <a:spcPts val="10499"/>
              </a:lnSpc>
            </a:pPr>
            <a:r>
              <a:rPr lang="en-US" sz="7499">
                <a:solidFill>
                  <a:srgbClr val="FFDE59"/>
                </a:solidFill>
                <a:latin typeface="Hangyaboly"/>
              </a:rPr>
              <a:t>Books.csv</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948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922840">
            <a:off x="-580359" y="75859"/>
            <a:ext cx="2663583" cy="2334267"/>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613952">
            <a:off x="15312001" y="7987076"/>
            <a:ext cx="3894598" cy="214556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530026" y="-230258"/>
            <a:ext cx="2115049" cy="2517916"/>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8825" y="8069560"/>
            <a:ext cx="2115049" cy="2517916"/>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true" flipV="false" rot="0">
            <a:off x="14921862" y="4102624"/>
            <a:ext cx="3216326" cy="5772234"/>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28825" y="3013830"/>
            <a:ext cx="3481146" cy="7119000"/>
          </a:xfrm>
          <a:prstGeom prst="rect">
            <a:avLst/>
          </a:prstGeom>
        </p:spPr>
      </p:pic>
      <p:pic>
        <p:nvPicPr>
          <p:cNvPr name="Picture 8" id="8"/>
          <p:cNvPicPr>
            <a:picLocks noChangeAspect="true"/>
          </p:cNvPicPr>
          <p:nvPr/>
        </p:nvPicPr>
        <p:blipFill>
          <a:blip r:embed="rId12"/>
          <a:srcRect l="0" t="0" r="0" b="0"/>
          <a:stretch>
            <a:fillRect/>
          </a:stretch>
        </p:blipFill>
        <p:spPr>
          <a:xfrm flipH="false" flipV="false" rot="0">
            <a:off x="5012107" y="1028700"/>
            <a:ext cx="7514064" cy="6832642"/>
          </a:xfrm>
          <a:prstGeom prst="rect">
            <a:avLst/>
          </a:prstGeom>
        </p:spPr>
      </p:pic>
      <p:sp>
        <p:nvSpPr>
          <p:cNvPr name="TextBox 9" id="9"/>
          <p:cNvSpPr txBox="true"/>
          <p:nvPr/>
        </p:nvSpPr>
        <p:spPr>
          <a:xfrm rot="0">
            <a:off x="6917986" y="7926685"/>
            <a:ext cx="5053608" cy="1285878"/>
          </a:xfrm>
          <a:prstGeom prst="rect">
            <a:avLst/>
          </a:prstGeom>
        </p:spPr>
        <p:txBody>
          <a:bodyPr anchor="t" rtlCol="false" tIns="0" lIns="0" bIns="0" rIns="0">
            <a:spAutoFit/>
          </a:bodyPr>
          <a:lstStyle/>
          <a:p>
            <a:pPr algn="ctr">
              <a:lnSpc>
                <a:spcPts val="10499"/>
              </a:lnSpc>
            </a:pPr>
            <a:r>
              <a:rPr lang="en-US" sz="7499">
                <a:solidFill>
                  <a:srgbClr val="FFDE59"/>
                </a:solidFill>
                <a:latin typeface="Hangyaboly"/>
              </a:rPr>
              <a:t>Transaction.csv</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C948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613952">
            <a:off x="15312001" y="7987076"/>
            <a:ext cx="3894598" cy="2145569"/>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530026" y="-230258"/>
            <a:ext cx="2115049" cy="2517916"/>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8825" y="8069560"/>
            <a:ext cx="2115049" cy="2517916"/>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571718">
            <a:off x="500138" y="383412"/>
            <a:ext cx="5171788" cy="6473531"/>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2922840">
            <a:off x="-580359" y="75859"/>
            <a:ext cx="2663583" cy="2334267"/>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true" flipV="false" rot="0">
            <a:off x="14319094" y="4293452"/>
            <a:ext cx="3968906" cy="5373578"/>
          </a:xfrm>
          <a:prstGeom prst="rect">
            <a:avLst/>
          </a:prstGeom>
        </p:spPr>
      </p:pic>
      <p:sp>
        <p:nvSpPr>
          <p:cNvPr name="TextBox 8" id="8"/>
          <p:cNvSpPr txBox="true"/>
          <p:nvPr/>
        </p:nvSpPr>
        <p:spPr>
          <a:xfrm rot="0">
            <a:off x="4414510" y="4543366"/>
            <a:ext cx="9458980" cy="1362192"/>
          </a:xfrm>
          <a:prstGeom prst="rect">
            <a:avLst/>
          </a:prstGeom>
        </p:spPr>
        <p:txBody>
          <a:bodyPr anchor="t" rtlCol="false" tIns="0" lIns="0" bIns="0" rIns="0">
            <a:spAutoFit/>
          </a:bodyPr>
          <a:lstStyle/>
          <a:p>
            <a:pPr algn="ctr">
              <a:lnSpc>
                <a:spcPts val="10205"/>
              </a:lnSpc>
            </a:pPr>
            <a:r>
              <a:rPr lang="en-US" sz="10005" spc="40">
                <a:solidFill>
                  <a:srgbClr val="FFFFFF"/>
                </a:solidFill>
                <a:latin typeface="Libre Franklin Black Bold"/>
              </a:rPr>
              <a:t>CODE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grpSp>
        <p:nvGrpSpPr>
          <p:cNvPr name="Group 2" id="2"/>
          <p:cNvGrpSpPr/>
          <p:nvPr/>
        </p:nvGrpSpPr>
        <p:grpSpPr>
          <a:xfrm rot="0">
            <a:off x="-488329" y="8664186"/>
            <a:ext cx="19178618" cy="1999829"/>
            <a:chOff x="0" y="0"/>
            <a:chExt cx="186375649" cy="19434115"/>
          </a:xfrm>
        </p:grpSpPr>
        <p:sp>
          <p:nvSpPr>
            <p:cNvPr name="Freeform 3" id="3"/>
            <p:cNvSpPr/>
            <p:nvPr/>
          </p:nvSpPr>
          <p:spPr>
            <a:xfrm>
              <a:off x="72390" y="72390"/>
              <a:ext cx="186230868" cy="19289335"/>
            </a:xfrm>
            <a:custGeom>
              <a:avLst/>
              <a:gdLst/>
              <a:ahLst/>
              <a:cxnLst/>
              <a:rect r="r" b="b" t="t" l="l"/>
              <a:pathLst>
                <a:path h="19289335" w="186230868">
                  <a:moveTo>
                    <a:pt x="0" y="0"/>
                  </a:moveTo>
                  <a:lnTo>
                    <a:pt x="186230868" y="0"/>
                  </a:lnTo>
                  <a:lnTo>
                    <a:pt x="186230868" y="19289335"/>
                  </a:lnTo>
                  <a:lnTo>
                    <a:pt x="0" y="19289335"/>
                  </a:lnTo>
                  <a:lnTo>
                    <a:pt x="0" y="0"/>
                  </a:lnTo>
                  <a:close/>
                </a:path>
              </a:pathLst>
            </a:custGeom>
            <a:solidFill>
              <a:srgbClr val="FFDE59"/>
            </a:solidFill>
          </p:spPr>
        </p:sp>
        <p:sp>
          <p:nvSpPr>
            <p:cNvPr name="Freeform 4" id="4"/>
            <p:cNvSpPr/>
            <p:nvPr/>
          </p:nvSpPr>
          <p:spPr>
            <a:xfrm>
              <a:off x="0" y="0"/>
              <a:ext cx="186375650" cy="19434115"/>
            </a:xfrm>
            <a:custGeom>
              <a:avLst/>
              <a:gdLst/>
              <a:ahLst/>
              <a:cxnLst/>
              <a:rect r="r" b="b" t="t" l="l"/>
              <a:pathLst>
                <a:path h="19434115" w="186375650">
                  <a:moveTo>
                    <a:pt x="186230865" y="19289336"/>
                  </a:moveTo>
                  <a:lnTo>
                    <a:pt x="186375650" y="19289336"/>
                  </a:lnTo>
                  <a:lnTo>
                    <a:pt x="186375650" y="19434115"/>
                  </a:lnTo>
                  <a:lnTo>
                    <a:pt x="186230865" y="19434115"/>
                  </a:lnTo>
                  <a:lnTo>
                    <a:pt x="186230865" y="19289336"/>
                  </a:lnTo>
                  <a:close/>
                  <a:moveTo>
                    <a:pt x="0" y="144780"/>
                  </a:moveTo>
                  <a:lnTo>
                    <a:pt x="144780" y="144780"/>
                  </a:lnTo>
                  <a:lnTo>
                    <a:pt x="144780" y="19289336"/>
                  </a:lnTo>
                  <a:lnTo>
                    <a:pt x="0" y="19289336"/>
                  </a:lnTo>
                  <a:lnTo>
                    <a:pt x="0" y="144780"/>
                  </a:lnTo>
                  <a:close/>
                  <a:moveTo>
                    <a:pt x="0" y="19289336"/>
                  </a:moveTo>
                  <a:lnTo>
                    <a:pt x="144780" y="19289336"/>
                  </a:lnTo>
                  <a:lnTo>
                    <a:pt x="144780" y="19434115"/>
                  </a:lnTo>
                  <a:lnTo>
                    <a:pt x="0" y="19434115"/>
                  </a:lnTo>
                  <a:lnTo>
                    <a:pt x="0" y="19289336"/>
                  </a:lnTo>
                  <a:close/>
                  <a:moveTo>
                    <a:pt x="186230865" y="144780"/>
                  </a:moveTo>
                  <a:lnTo>
                    <a:pt x="186375650" y="144780"/>
                  </a:lnTo>
                  <a:lnTo>
                    <a:pt x="186375650" y="19289336"/>
                  </a:lnTo>
                  <a:lnTo>
                    <a:pt x="186230865" y="19289336"/>
                  </a:lnTo>
                  <a:lnTo>
                    <a:pt x="186230865" y="144780"/>
                  </a:lnTo>
                  <a:close/>
                  <a:moveTo>
                    <a:pt x="144780" y="19289336"/>
                  </a:moveTo>
                  <a:lnTo>
                    <a:pt x="186230865" y="19289336"/>
                  </a:lnTo>
                  <a:lnTo>
                    <a:pt x="186230865" y="19434115"/>
                  </a:lnTo>
                  <a:lnTo>
                    <a:pt x="144780" y="19434115"/>
                  </a:lnTo>
                  <a:lnTo>
                    <a:pt x="144780" y="19289336"/>
                  </a:lnTo>
                  <a:close/>
                  <a:moveTo>
                    <a:pt x="186230865" y="0"/>
                  </a:moveTo>
                  <a:lnTo>
                    <a:pt x="186375650" y="0"/>
                  </a:lnTo>
                  <a:lnTo>
                    <a:pt x="186375650" y="144780"/>
                  </a:lnTo>
                  <a:lnTo>
                    <a:pt x="186230865" y="144780"/>
                  </a:lnTo>
                  <a:lnTo>
                    <a:pt x="186230865" y="0"/>
                  </a:lnTo>
                  <a:close/>
                  <a:moveTo>
                    <a:pt x="0" y="0"/>
                  </a:moveTo>
                  <a:lnTo>
                    <a:pt x="144780" y="0"/>
                  </a:lnTo>
                  <a:lnTo>
                    <a:pt x="144780" y="144780"/>
                  </a:lnTo>
                  <a:lnTo>
                    <a:pt x="0" y="144780"/>
                  </a:lnTo>
                  <a:lnTo>
                    <a:pt x="0" y="0"/>
                  </a:lnTo>
                  <a:close/>
                  <a:moveTo>
                    <a:pt x="144780" y="0"/>
                  </a:moveTo>
                  <a:lnTo>
                    <a:pt x="186230865" y="0"/>
                  </a:lnTo>
                  <a:lnTo>
                    <a:pt x="186230865" y="144780"/>
                  </a:lnTo>
                  <a:lnTo>
                    <a:pt x="144780" y="144780"/>
                  </a:lnTo>
                  <a:lnTo>
                    <a:pt x="144780" y="0"/>
                  </a:lnTo>
                  <a:close/>
                </a:path>
              </a:pathLst>
            </a:custGeom>
            <a:solidFill>
              <a:srgbClr val="C94827"/>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613952">
            <a:off x="15312001" y="7987076"/>
            <a:ext cx="3894598" cy="2145569"/>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434613">
            <a:off x="-1419711" y="7436763"/>
            <a:ext cx="3704166" cy="3246196"/>
          </a:xfrm>
          <a:prstGeom prst="rect">
            <a:avLst/>
          </a:prstGeom>
        </p:spPr>
      </p:pic>
      <p:sp>
        <p:nvSpPr>
          <p:cNvPr name="TextBox 7" id="7"/>
          <p:cNvSpPr txBox="true"/>
          <p:nvPr/>
        </p:nvSpPr>
        <p:spPr>
          <a:xfrm rot="0">
            <a:off x="4112702" y="8945561"/>
            <a:ext cx="9406906" cy="916941"/>
          </a:xfrm>
          <a:prstGeom prst="rect">
            <a:avLst/>
          </a:prstGeom>
        </p:spPr>
        <p:txBody>
          <a:bodyPr anchor="t" rtlCol="false" tIns="0" lIns="0" bIns="0" rIns="0">
            <a:spAutoFit/>
          </a:bodyPr>
          <a:lstStyle/>
          <a:p>
            <a:pPr algn="ctr">
              <a:lnSpc>
                <a:spcPts val="7419"/>
              </a:lnSpc>
            </a:pPr>
            <a:r>
              <a:rPr lang="en-US" sz="5299">
                <a:solidFill>
                  <a:srgbClr val="C94827"/>
                </a:solidFill>
                <a:latin typeface="Hangyaboly"/>
              </a:rPr>
              <a:t>LIBRARY</a:t>
            </a:r>
          </a:p>
        </p:txBody>
      </p:sp>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735507">
            <a:off x="15412562" y="-2056084"/>
            <a:ext cx="3693475" cy="4112169"/>
          </a:xfrm>
          <a:prstGeom prst="rect">
            <a:avLst/>
          </a:prstGeom>
        </p:spPr>
      </p:pic>
      <p:sp>
        <p:nvSpPr>
          <p:cNvPr name="TextBox 9" id="9"/>
          <p:cNvSpPr txBox="true"/>
          <p:nvPr/>
        </p:nvSpPr>
        <p:spPr>
          <a:xfrm rot="0">
            <a:off x="432372" y="2144330"/>
            <a:ext cx="11283453" cy="4796155"/>
          </a:xfrm>
          <a:prstGeom prst="rect">
            <a:avLst/>
          </a:prstGeom>
        </p:spPr>
        <p:txBody>
          <a:bodyPr anchor="t" rtlCol="false" tIns="0" lIns="0" bIns="0" rIns="0">
            <a:spAutoFit/>
          </a:bodyPr>
          <a:lstStyle/>
          <a:p>
            <a:pPr>
              <a:lnSpc>
                <a:spcPts val="4759"/>
              </a:lnSpc>
            </a:pPr>
            <a:r>
              <a:rPr lang="en-US" sz="3399">
                <a:solidFill>
                  <a:srgbClr val="C94827"/>
                </a:solidFill>
                <a:latin typeface="Libre Franklin Black"/>
              </a:rPr>
              <a:t>import pan</a:t>
            </a:r>
            <a:r>
              <a:rPr lang="en-US" sz="3399">
                <a:solidFill>
                  <a:srgbClr val="C94827"/>
                </a:solidFill>
                <a:latin typeface="Libre Franklin Black"/>
              </a:rPr>
              <a:t>das as pd</a:t>
            </a:r>
          </a:p>
          <a:p>
            <a:pPr>
              <a:lnSpc>
                <a:spcPts val="4759"/>
              </a:lnSpc>
            </a:pPr>
            <a:r>
              <a:rPr lang="en-US" sz="3399">
                <a:solidFill>
                  <a:srgbClr val="C94827"/>
                </a:solidFill>
                <a:latin typeface="Libre Franklin Black"/>
              </a:rPr>
              <a:t>import matplotlib.pyplot as plt</a:t>
            </a:r>
          </a:p>
          <a:p>
            <a:pPr>
              <a:lnSpc>
                <a:spcPts val="4759"/>
              </a:lnSpc>
            </a:pPr>
            <a:r>
              <a:rPr lang="en-US" sz="3399">
                <a:solidFill>
                  <a:srgbClr val="C94827"/>
                </a:solidFill>
                <a:latin typeface="Libre Franklin Black"/>
              </a:rPr>
              <a:t>import numpy as np</a:t>
            </a:r>
          </a:p>
          <a:p>
            <a:pPr>
              <a:lnSpc>
                <a:spcPts val="4759"/>
              </a:lnSpc>
            </a:pPr>
            <a:r>
              <a:rPr lang="en-US" sz="3399">
                <a:solidFill>
                  <a:srgbClr val="C94827"/>
                </a:solidFill>
                <a:latin typeface="Libre Franklin Black"/>
              </a:rPr>
              <a:t>global path</a:t>
            </a:r>
          </a:p>
          <a:p>
            <a:pPr>
              <a:lnSpc>
                <a:spcPts val="4759"/>
              </a:lnSpc>
            </a:pPr>
            <a:r>
              <a:rPr lang="en-US" sz="3399">
                <a:solidFill>
                  <a:srgbClr val="C94827"/>
                </a:solidFill>
                <a:latin typeface="Libre Franklin Black"/>
              </a:rPr>
              <a:t>from datetime import date</a:t>
            </a:r>
          </a:p>
          <a:p>
            <a:pPr>
              <a:lnSpc>
                <a:spcPts val="4759"/>
              </a:lnSpc>
            </a:pPr>
            <a:r>
              <a:rPr lang="en-US" sz="3399">
                <a:solidFill>
                  <a:srgbClr val="C94827"/>
                </a:solidFill>
                <a:latin typeface="Libre Franklin Black"/>
              </a:rPr>
              <a:t>import time</a:t>
            </a:r>
          </a:p>
          <a:p>
            <a:pPr>
              <a:lnSpc>
                <a:spcPts val="4759"/>
              </a:lnSpc>
            </a:pPr>
            <a:r>
              <a:rPr lang="en-US" sz="3399">
                <a:solidFill>
                  <a:srgbClr val="C94827"/>
                </a:solidFill>
                <a:latin typeface="Libre Franklin Black"/>
              </a:rPr>
              <a:t>pd.set_option('display.max_columns',None)</a:t>
            </a:r>
          </a:p>
          <a:p>
            <a:pPr>
              <a:lnSpc>
                <a:spcPts val="4759"/>
              </a:lnSpc>
            </a:pPr>
          </a:p>
        </p:txBody>
      </p:sp>
      <p:sp>
        <p:nvSpPr>
          <p:cNvPr name="TextBox 10" id="10"/>
          <p:cNvSpPr txBox="true"/>
          <p:nvPr/>
        </p:nvSpPr>
        <p:spPr>
          <a:xfrm rot="0">
            <a:off x="432372" y="914400"/>
            <a:ext cx="9406906" cy="916941"/>
          </a:xfrm>
          <a:prstGeom prst="rect">
            <a:avLst/>
          </a:prstGeom>
        </p:spPr>
        <p:txBody>
          <a:bodyPr anchor="t" rtlCol="false" tIns="0" lIns="0" bIns="0" rIns="0">
            <a:spAutoFit/>
          </a:bodyPr>
          <a:lstStyle/>
          <a:p>
            <a:pPr>
              <a:lnSpc>
                <a:spcPts val="7419"/>
              </a:lnSpc>
            </a:pPr>
            <a:r>
              <a:rPr lang="en-US" sz="5299">
                <a:solidFill>
                  <a:srgbClr val="000000"/>
                </a:solidFill>
                <a:latin typeface="Hangyaboly"/>
              </a:rPr>
              <a:t>IMPORT LIBRARIES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922840">
            <a:off x="-1221011" y="-981769"/>
            <a:ext cx="3306766" cy="289793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613952">
            <a:off x="15312001" y="7987076"/>
            <a:ext cx="3894598" cy="214556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530026" y="-230258"/>
            <a:ext cx="2115049" cy="2517916"/>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8825" y="8069560"/>
            <a:ext cx="2115049" cy="2517916"/>
          </a:xfrm>
          <a:prstGeom prst="rect">
            <a:avLst/>
          </a:prstGeom>
        </p:spPr>
      </p:pic>
      <p:sp>
        <p:nvSpPr>
          <p:cNvPr name="TextBox 6" id="6"/>
          <p:cNvSpPr txBox="true"/>
          <p:nvPr/>
        </p:nvSpPr>
        <p:spPr>
          <a:xfrm rot="0">
            <a:off x="320308" y="990600"/>
            <a:ext cx="8157478" cy="9820549"/>
          </a:xfrm>
          <a:prstGeom prst="rect">
            <a:avLst/>
          </a:prstGeom>
        </p:spPr>
        <p:txBody>
          <a:bodyPr anchor="t" rtlCol="false" tIns="0" lIns="0" bIns="0" rIns="0">
            <a:spAutoFit/>
          </a:bodyPr>
          <a:lstStyle/>
          <a:p>
            <a:pPr>
              <a:lnSpc>
                <a:spcPts val="2609"/>
              </a:lnSpc>
            </a:pPr>
            <a:r>
              <a:rPr lang="en-US" sz="1864">
                <a:solidFill>
                  <a:srgbClr val="C94827"/>
                </a:solidFill>
                <a:latin typeface="Libre Franklin Black"/>
              </a:rPr>
              <a:t>def menu():</a:t>
            </a:r>
          </a:p>
          <a:p>
            <a:pPr>
              <a:lnSpc>
                <a:spcPts val="2609"/>
              </a:lnSpc>
            </a:pPr>
            <a:r>
              <a:rPr lang="en-US" sz="452">
                <a:solidFill>
                  <a:srgbClr val="C94827"/>
                </a:solidFill>
                <a:latin typeface="Arimo"/>
              </a:rPr>
              <a:t>  while True:</a:t>
            </a:r>
          </a:p>
          <a:p>
            <a:pPr>
              <a:lnSpc>
                <a:spcPts val="2609"/>
              </a:lnSpc>
            </a:pPr>
            <a:r>
              <a:rPr lang="en-US" sz="452">
                <a:solidFill>
                  <a:srgbClr val="C94827"/>
                </a:solidFill>
                <a:latin typeface="Arimo"/>
              </a:rPr>
              <a:t>    print("LMS Version 1.00 By: Computer Concepts: A K Pandey")</a:t>
            </a:r>
          </a:p>
          <a:p>
            <a:pPr>
              <a:lnSpc>
                <a:spcPts val="2609"/>
              </a:lnSpc>
            </a:pPr>
            <a:r>
              <a:rPr lang="en-US" sz="452">
                <a:solidFill>
                  <a:srgbClr val="C94827"/>
                </a:solidFill>
                <a:latin typeface="Arimo"/>
              </a:rPr>
              <a:t>    print(" LIBRARY MANAGEMENT SYSTEM")</a:t>
            </a:r>
          </a:p>
          <a:p>
            <a:pPr>
              <a:lnSpc>
                <a:spcPts val="2609"/>
              </a:lnSpc>
            </a:pPr>
            <a:r>
              <a:rPr lang="en-US" sz="452">
                <a:solidFill>
                  <a:srgbClr val="C94827"/>
                </a:solidFill>
                <a:latin typeface="Arimo"/>
              </a:rPr>
              <a:t>    print(" P U B L I C L I B R A R Y")</a:t>
            </a:r>
          </a:p>
          <a:p>
            <a:pPr>
              <a:lnSpc>
                <a:spcPts val="2609"/>
              </a:lnSpc>
            </a:pPr>
            <a:r>
              <a:rPr lang="en-US" sz="452">
                <a:solidFill>
                  <a:srgbClr val="C94827"/>
                </a:solidFill>
                <a:latin typeface="Arimo"/>
              </a:rPr>
              <a:t>    print(" *****************************")</a:t>
            </a:r>
          </a:p>
          <a:p>
            <a:pPr>
              <a:lnSpc>
                <a:spcPts val="2609"/>
              </a:lnSpc>
            </a:pPr>
            <a:r>
              <a:rPr lang="en-US" sz="452">
                <a:solidFill>
                  <a:srgbClr val="C94827"/>
                </a:solidFill>
                <a:latin typeface="Arimo"/>
              </a:rPr>
              <a:t>    print()</a:t>
            </a:r>
          </a:p>
          <a:p>
            <a:pPr>
              <a:lnSpc>
                <a:spcPts val="2609"/>
              </a:lnSpc>
            </a:pPr>
            <a:r>
              <a:rPr lang="en-US" sz="452">
                <a:solidFill>
                  <a:srgbClr val="C94827"/>
                </a:solidFill>
                <a:latin typeface="Arimo"/>
              </a:rPr>
              <a:t>    print(" 1- BOOKS")</a:t>
            </a:r>
          </a:p>
          <a:p>
            <a:pPr>
              <a:lnSpc>
                <a:spcPts val="2609"/>
              </a:lnSpc>
            </a:pPr>
            <a:r>
              <a:rPr lang="en-US" sz="452">
                <a:solidFill>
                  <a:srgbClr val="C94827"/>
                </a:solidFill>
                <a:latin typeface="Arimo"/>
              </a:rPr>
              <a:t>    print(" 2- MEMBERS")</a:t>
            </a:r>
          </a:p>
          <a:p>
            <a:pPr>
              <a:lnSpc>
                <a:spcPts val="2609"/>
              </a:lnSpc>
            </a:pPr>
            <a:r>
              <a:rPr lang="en-US" sz="452">
                <a:solidFill>
                  <a:srgbClr val="C94827"/>
                </a:solidFill>
                <a:latin typeface="Arimo"/>
              </a:rPr>
              <a:t>    print(" 3- TRANSACTION")</a:t>
            </a:r>
          </a:p>
          <a:p>
            <a:pPr>
              <a:lnSpc>
                <a:spcPts val="2609"/>
              </a:lnSpc>
            </a:pPr>
            <a:r>
              <a:rPr lang="en-US" sz="452">
                <a:solidFill>
                  <a:srgbClr val="C94827"/>
                </a:solidFill>
                <a:latin typeface="Arimo"/>
              </a:rPr>
              <a:t>    print(" 4- VISUALIZATION")</a:t>
            </a:r>
          </a:p>
          <a:p>
            <a:pPr>
              <a:lnSpc>
                <a:spcPts val="2609"/>
              </a:lnSpc>
            </a:pPr>
            <a:r>
              <a:rPr lang="en-US" sz="452">
                <a:solidFill>
                  <a:srgbClr val="C94827"/>
                </a:solidFill>
                <a:latin typeface="Arimo"/>
              </a:rPr>
              <a:t>    print(" 5- ANALYTICS/QUERY")</a:t>
            </a:r>
          </a:p>
          <a:p>
            <a:pPr>
              <a:lnSpc>
                <a:spcPts val="2609"/>
              </a:lnSpc>
            </a:pPr>
            <a:r>
              <a:rPr lang="en-US" sz="452">
                <a:solidFill>
                  <a:srgbClr val="C94827"/>
                </a:solidFill>
                <a:latin typeface="Arimo"/>
              </a:rPr>
              <a:t>    print(" 6- E X I T")</a:t>
            </a:r>
          </a:p>
          <a:p>
            <a:pPr>
              <a:lnSpc>
                <a:spcPts val="2609"/>
              </a:lnSpc>
            </a:pPr>
            <a:r>
              <a:rPr lang="en-US" sz="452">
                <a:solidFill>
                  <a:srgbClr val="C94827"/>
                </a:solidFill>
                <a:latin typeface="Arimo"/>
              </a:rPr>
              <a:t>    ch=int(input(" Enter your choice [1-6] :"))</a:t>
            </a:r>
          </a:p>
          <a:p>
            <a:pPr>
              <a:lnSpc>
                <a:spcPts val="2609"/>
              </a:lnSpc>
            </a:pPr>
            <a:r>
              <a:rPr lang="en-US" sz="452">
                <a:solidFill>
                  <a:srgbClr val="C94827"/>
                </a:solidFill>
                <a:latin typeface="Arimo"/>
              </a:rPr>
              <a:t>    if ch==1:</a:t>
            </a:r>
          </a:p>
          <a:p>
            <a:pPr>
              <a:lnSpc>
                <a:spcPts val="2609"/>
              </a:lnSpc>
            </a:pPr>
            <a:r>
              <a:rPr lang="en-US" sz="452">
                <a:solidFill>
                  <a:srgbClr val="C94827"/>
                </a:solidFill>
                <a:latin typeface="Arimo"/>
              </a:rPr>
              <a:t>      books()</a:t>
            </a:r>
          </a:p>
          <a:p>
            <a:pPr>
              <a:lnSpc>
                <a:spcPts val="2609"/>
              </a:lnSpc>
            </a:pPr>
            <a:r>
              <a:rPr lang="en-US" sz="452">
                <a:solidFill>
                  <a:srgbClr val="C94827"/>
                </a:solidFill>
                <a:latin typeface="Arimo"/>
              </a:rPr>
              <a:t>    elif ch==2:</a:t>
            </a:r>
          </a:p>
          <a:p>
            <a:pPr>
              <a:lnSpc>
                <a:spcPts val="2609"/>
              </a:lnSpc>
            </a:pPr>
            <a:r>
              <a:rPr lang="en-US" sz="452">
                <a:solidFill>
                  <a:srgbClr val="C94827"/>
                </a:solidFill>
                <a:latin typeface="Arimo"/>
              </a:rPr>
              <a:t>      members()</a:t>
            </a:r>
          </a:p>
          <a:p>
            <a:pPr>
              <a:lnSpc>
                <a:spcPts val="2609"/>
              </a:lnSpc>
            </a:pPr>
            <a:r>
              <a:rPr lang="en-US" sz="452">
                <a:solidFill>
                  <a:srgbClr val="C94827"/>
                </a:solidFill>
                <a:latin typeface="Arimo"/>
              </a:rPr>
              <a:t>    elif ch==3:</a:t>
            </a:r>
          </a:p>
          <a:p>
            <a:pPr>
              <a:lnSpc>
                <a:spcPts val="2609"/>
              </a:lnSpc>
            </a:pPr>
            <a:r>
              <a:rPr lang="en-US" sz="452">
                <a:solidFill>
                  <a:srgbClr val="C94827"/>
                </a:solidFill>
                <a:latin typeface="Arimo"/>
              </a:rPr>
              <a:t>      transaction()</a:t>
            </a:r>
          </a:p>
          <a:p>
            <a:pPr>
              <a:lnSpc>
                <a:spcPts val="2609"/>
              </a:lnSpc>
            </a:pPr>
            <a:r>
              <a:rPr lang="en-US" sz="452">
                <a:solidFill>
                  <a:srgbClr val="C94827"/>
                </a:solidFill>
                <a:latin typeface="Arimo"/>
              </a:rPr>
              <a:t>    elif ch==4:</a:t>
            </a:r>
          </a:p>
          <a:p>
            <a:pPr>
              <a:lnSpc>
                <a:spcPts val="2609"/>
              </a:lnSpc>
            </a:pPr>
            <a:r>
              <a:rPr lang="en-US" sz="452">
                <a:solidFill>
                  <a:srgbClr val="C94827"/>
                </a:solidFill>
                <a:latin typeface="Arimo"/>
              </a:rPr>
              <a:t>      visualization()</a:t>
            </a:r>
          </a:p>
          <a:p>
            <a:pPr>
              <a:lnSpc>
                <a:spcPts val="2609"/>
              </a:lnSpc>
            </a:pPr>
            <a:r>
              <a:rPr lang="en-US" sz="452">
                <a:solidFill>
                  <a:srgbClr val="C94827"/>
                </a:solidFill>
                <a:latin typeface="Arimo"/>
              </a:rPr>
              <a:t>    elif ch==5:</a:t>
            </a:r>
          </a:p>
          <a:p>
            <a:pPr>
              <a:lnSpc>
                <a:spcPts val="2609"/>
              </a:lnSpc>
            </a:pPr>
            <a:r>
              <a:rPr lang="en-US" sz="452">
                <a:solidFill>
                  <a:srgbClr val="C94827"/>
                </a:solidFill>
                <a:latin typeface="Arimo"/>
              </a:rPr>
              <a:t>      analytics()</a:t>
            </a:r>
          </a:p>
          <a:p>
            <a:pPr>
              <a:lnSpc>
                <a:spcPts val="2609"/>
              </a:lnSpc>
            </a:pPr>
            <a:r>
              <a:rPr lang="en-US" sz="452">
                <a:solidFill>
                  <a:srgbClr val="C94827"/>
                </a:solidFill>
                <a:latin typeface="Arimo"/>
              </a:rPr>
              <a:t>    else:</a:t>
            </a:r>
          </a:p>
          <a:p>
            <a:pPr>
              <a:lnSpc>
                <a:spcPts val="2609"/>
              </a:lnSpc>
            </a:pPr>
            <a:r>
              <a:rPr lang="en-US" sz="452">
                <a:solidFill>
                  <a:srgbClr val="C94827"/>
                </a:solidFill>
                <a:latin typeface="Arimo"/>
              </a:rPr>
              <a:t>      print("Thank You")</a:t>
            </a:r>
          </a:p>
          <a:p>
            <a:pPr>
              <a:lnSpc>
                <a:spcPts val="2609"/>
              </a:lnSpc>
            </a:pPr>
            <a:r>
              <a:rPr lang="en-US" sz="452">
                <a:solidFill>
                  <a:srgbClr val="C94827"/>
                </a:solidFill>
                <a:latin typeface="Arimo"/>
              </a:rPr>
              <a:t>      break</a:t>
            </a:r>
          </a:p>
          <a:p>
            <a:pPr>
              <a:lnSpc>
                <a:spcPts val="2609"/>
              </a:lnSpc>
            </a:pPr>
          </a:p>
          <a:p>
            <a:pPr>
              <a:lnSpc>
                <a:spcPts val="2609"/>
              </a:lnSpc>
            </a:pPr>
          </a:p>
          <a:p>
            <a:pPr>
              <a:lnSpc>
                <a:spcPts val="2609"/>
              </a:lnSpc>
            </a:pPr>
          </a:p>
        </p:txBody>
      </p:sp>
      <p:sp>
        <p:nvSpPr>
          <p:cNvPr name="TextBox 7" id="7"/>
          <p:cNvSpPr txBox="true"/>
          <p:nvPr/>
        </p:nvSpPr>
        <p:spPr>
          <a:xfrm rot="0">
            <a:off x="10130522" y="990600"/>
            <a:ext cx="8157478" cy="6871609"/>
          </a:xfrm>
          <a:prstGeom prst="rect">
            <a:avLst/>
          </a:prstGeom>
        </p:spPr>
        <p:txBody>
          <a:bodyPr anchor="t" rtlCol="false" tIns="0" lIns="0" bIns="0" rIns="0">
            <a:spAutoFit/>
          </a:bodyPr>
          <a:lstStyle/>
          <a:p>
            <a:pPr>
              <a:lnSpc>
                <a:spcPts val="2609"/>
              </a:lnSpc>
            </a:pPr>
            <a:r>
              <a:rPr lang="en-US" sz="1864">
                <a:solidFill>
                  <a:srgbClr val="C94827"/>
                </a:solidFill>
                <a:latin typeface="Libre Franklin Black"/>
              </a:rPr>
              <a:t>def books():</a:t>
            </a:r>
          </a:p>
          <a:p>
            <a:pPr>
              <a:lnSpc>
                <a:spcPts val="2609"/>
              </a:lnSpc>
            </a:pPr>
            <a:r>
              <a:rPr lang="en-US" sz="1200">
                <a:solidFill>
                  <a:srgbClr val="C94827"/>
                </a:solidFill>
                <a:latin typeface="Arimo"/>
              </a:rPr>
              <a:t>  while True:</a:t>
            </a:r>
          </a:p>
          <a:p>
            <a:pPr>
              <a:lnSpc>
                <a:spcPts val="2609"/>
              </a:lnSpc>
            </a:pPr>
            <a:r>
              <a:rPr lang="en-US" sz="1200">
                <a:solidFill>
                  <a:srgbClr val="C94827"/>
                </a:solidFill>
                <a:latin typeface="Arimo"/>
              </a:rPr>
              <a:t>    print(" B O O K S M E N U")</a:t>
            </a:r>
          </a:p>
          <a:p>
            <a:pPr>
              <a:lnSpc>
                <a:spcPts val="2609"/>
              </a:lnSpc>
            </a:pPr>
            <a:r>
              <a:rPr lang="en-US" sz="1200">
                <a:solidFill>
                  <a:srgbClr val="C94827"/>
                </a:solidFill>
                <a:latin typeface="Arimo"/>
              </a:rPr>
              <a:t>    print(" **********************")</a:t>
            </a:r>
          </a:p>
          <a:p>
            <a:pPr>
              <a:lnSpc>
                <a:spcPts val="2609"/>
              </a:lnSpc>
            </a:pPr>
            <a:r>
              <a:rPr lang="en-US" sz="1200">
                <a:solidFill>
                  <a:srgbClr val="C94827"/>
                </a:solidFill>
                <a:latin typeface="Arimo"/>
              </a:rPr>
              <a:t>    print()</a:t>
            </a:r>
          </a:p>
          <a:p>
            <a:pPr>
              <a:lnSpc>
                <a:spcPts val="2609"/>
              </a:lnSpc>
            </a:pPr>
            <a:r>
              <a:rPr lang="en-US" sz="1200">
                <a:solidFill>
                  <a:srgbClr val="C94827"/>
                </a:solidFill>
                <a:latin typeface="Arimo"/>
              </a:rPr>
              <a:t>    print(" 1- Add New Books")</a:t>
            </a:r>
          </a:p>
          <a:p>
            <a:pPr>
              <a:lnSpc>
                <a:spcPts val="2609"/>
              </a:lnSpc>
            </a:pPr>
            <a:r>
              <a:rPr lang="en-US" sz="1200">
                <a:solidFill>
                  <a:srgbClr val="C94827"/>
                </a:solidFill>
                <a:latin typeface="Arimo"/>
              </a:rPr>
              <a:t>    print(" 2- Delete old Books")</a:t>
            </a:r>
          </a:p>
          <a:p>
            <a:pPr>
              <a:lnSpc>
                <a:spcPts val="2609"/>
              </a:lnSpc>
            </a:pPr>
            <a:r>
              <a:rPr lang="en-US" sz="1200">
                <a:solidFill>
                  <a:srgbClr val="C94827"/>
                </a:solidFill>
                <a:latin typeface="Arimo"/>
              </a:rPr>
              <a:t>    print(" 3- Edit detail of the Books")</a:t>
            </a:r>
          </a:p>
          <a:p>
            <a:pPr>
              <a:lnSpc>
                <a:spcPts val="2609"/>
              </a:lnSpc>
            </a:pPr>
            <a:r>
              <a:rPr lang="en-US" sz="1200">
                <a:solidFill>
                  <a:srgbClr val="C94827"/>
                </a:solidFill>
                <a:latin typeface="Arimo"/>
              </a:rPr>
              <a:t>    print(" 4- B A C K")</a:t>
            </a:r>
          </a:p>
          <a:p>
            <a:pPr>
              <a:lnSpc>
                <a:spcPts val="2609"/>
              </a:lnSpc>
            </a:pPr>
            <a:r>
              <a:rPr lang="en-US" sz="1200">
                <a:solidFill>
                  <a:srgbClr val="C94827"/>
                </a:solidFill>
                <a:latin typeface="Arimo"/>
              </a:rPr>
              <a:t>    ch=int(input(" Enter your choice [1-4] :"))</a:t>
            </a:r>
          </a:p>
          <a:p>
            <a:pPr>
              <a:lnSpc>
                <a:spcPts val="2609"/>
              </a:lnSpc>
            </a:pPr>
            <a:r>
              <a:rPr lang="en-US" sz="1200">
                <a:solidFill>
                  <a:srgbClr val="C94827"/>
                </a:solidFill>
                <a:latin typeface="Arimo"/>
              </a:rPr>
              <a:t>    if ch==1:</a:t>
            </a:r>
          </a:p>
          <a:p>
            <a:pPr>
              <a:lnSpc>
                <a:spcPts val="2609"/>
              </a:lnSpc>
            </a:pPr>
            <a:r>
              <a:rPr lang="en-US" sz="1200">
                <a:solidFill>
                  <a:srgbClr val="C94827"/>
                </a:solidFill>
                <a:latin typeface="Arimo"/>
              </a:rPr>
              <a:t>      add_book()</a:t>
            </a:r>
          </a:p>
          <a:p>
            <a:pPr>
              <a:lnSpc>
                <a:spcPts val="2609"/>
              </a:lnSpc>
            </a:pPr>
            <a:r>
              <a:rPr lang="en-US" sz="1200">
                <a:solidFill>
                  <a:srgbClr val="C94827"/>
                </a:solidFill>
                <a:latin typeface="Arimo"/>
              </a:rPr>
              <a:t>    elif ch==2:</a:t>
            </a:r>
          </a:p>
          <a:p>
            <a:pPr>
              <a:lnSpc>
                <a:spcPts val="2609"/>
              </a:lnSpc>
            </a:pPr>
            <a:r>
              <a:rPr lang="en-US" sz="1200">
                <a:solidFill>
                  <a:srgbClr val="C94827"/>
                </a:solidFill>
                <a:latin typeface="Arimo"/>
              </a:rPr>
              <a:t>      del_book()</a:t>
            </a:r>
          </a:p>
          <a:p>
            <a:pPr>
              <a:lnSpc>
                <a:spcPts val="2609"/>
              </a:lnSpc>
            </a:pPr>
            <a:r>
              <a:rPr lang="en-US" sz="1200">
                <a:solidFill>
                  <a:srgbClr val="C94827"/>
                </a:solidFill>
                <a:latin typeface="Arimo"/>
              </a:rPr>
              <a:t>    elif ch==3:</a:t>
            </a:r>
          </a:p>
          <a:p>
            <a:pPr>
              <a:lnSpc>
                <a:spcPts val="2609"/>
              </a:lnSpc>
            </a:pPr>
            <a:r>
              <a:rPr lang="en-US" sz="1200">
                <a:solidFill>
                  <a:srgbClr val="C94827"/>
                </a:solidFill>
                <a:latin typeface="Arimo"/>
              </a:rPr>
              <a:t>      edit_book()</a:t>
            </a:r>
          </a:p>
          <a:p>
            <a:pPr>
              <a:lnSpc>
                <a:spcPts val="2609"/>
              </a:lnSpc>
            </a:pPr>
            <a:r>
              <a:rPr lang="en-US" sz="1200">
                <a:solidFill>
                  <a:srgbClr val="C94827"/>
                </a:solidFill>
                <a:latin typeface="Arimo"/>
              </a:rPr>
              <a:t>    else:</a:t>
            </a:r>
          </a:p>
          <a:p>
            <a:pPr>
              <a:lnSpc>
                <a:spcPts val="2609"/>
              </a:lnSpc>
            </a:pPr>
            <a:r>
              <a:rPr lang="en-US" sz="1200">
                <a:solidFill>
                  <a:srgbClr val="C94827"/>
                </a:solidFill>
                <a:latin typeface="Arimo"/>
              </a:rPr>
              <a:t>      print("Going back to Main Menu")</a:t>
            </a:r>
          </a:p>
          <a:p>
            <a:pPr>
              <a:lnSpc>
                <a:spcPts val="2609"/>
              </a:lnSpc>
            </a:pPr>
            <a:r>
              <a:rPr lang="en-US" sz="1200">
                <a:solidFill>
                  <a:srgbClr val="C94827"/>
                </a:solidFill>
                <a:latin typeface="Arimo"/>
              </a:rPr>
              <a:t>      break</a:t>
            </a:r>
          </a:p>
          <a:p>
            <a:pPr>
              <a:lnSpc>
                <a:spcPts val="2609"/>
              </a:lnSpc>
            </a:pPr>
          </a:p>
          <a:p>
            <a:pPr>
              <a:lnSpc>
                <a:spcPts val="260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922840">
            <a:off x="-1221011" y="-981769"/>
            <a:ext cx="3306766" cy="289793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613952">
            <a:off x="15312001" y="7987076"/>
            <a:ext cx="3894598" cy="214556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530026" y="-230258"/>
            <a:ext cx="2115049" cy="2517916"/>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8825" y="8069560"/>
            <a:ext cx="2115049" cy="2517916"/>
          </a:xfrm>
          <a:prstGeom prst="rect">
            <a:avLst/>
          </a:prstGeom>
        </p:spPr>
      </p:pic>
      <p:sp>
        <p:nvSpPr>
          <p:cNvPr name="TextBox 6" id="6"/>
          <p:cNvSpPr txBox="true"/>
          <p:nvPr/>
        </p:nvSpPr>
        <p:spPr>
          <a:xfrm rot="0">
            <a:off x="320308" y="971550"/>
            <a:ext cx="8157478" cy="9438279"/>
          </a:xfrm>
          <a:prstGeom prst="rect">
            <a:avLst/>
          </a:prstGeom>
        </p:spPr>
        <p:txBody>
          <a:bodyPr anchor="t" rtlCol="false" tIns="0" lIns="0" bIns="0" rIns="0">
            <a:spAutoFit/>
          </a:bodyPr>
          <a:lstStyle/>
          <a:p>
            <a:pPr>
              <a:lnSpc>
                <a:spcPts val="3729"/>
              </a:lnSpc>
            </a:pPr>
            <a:r>
              <a:rPr lang="en-US" sz="2664">
                <a:solidFill>
                  <a:srgbClr val="C94827"/>
                </a:solidFill>
                <a:latin typeface="Libre Franklin Black"/>
              </a:rPr>
              <a:t>def members():</a:t>
            </a:r>
          </a:p>
          <a:p>
            <a:pPr>
              <a:lnSpc>
                <a:spcPts val="3729"/>
              </a:lnSpc>
            </a:pPr>
            <a:r>
              <a:rPr lang="en-US" sz="1999">
                <a:solidFill>
                  <a:srgbClr val="C94827"/>
                </a:solidFill>
                <a:latin typeface="Arimo"/>
              </a:rPr>
              <a:t>  while True:</a:t>
            </a:r>
          </a:p>
          <a:p>
            <a:pPr>
              <a:lnSpc>
                <a:spcPts val="3729"/>
              </a:lnSpc>
            </a:pPr>
            <a:r>
              <a:rPr lang="en-US" sz="1999">
                <a:solidFill>
                  <a:srgbClr val="C94827"/>
                </a:solidFill>
                <a:latin typeface="Arimo"/>
              </a:rPr>
              <a:t>    print(" M E M B E R S M E N U")</a:t>
            </a:r>
          </a:p>
          <a:p>
            <a:pPr>
              <a:lnSpc>
                <a:spcPts val="3729"/>
              </a:lnSpc>
            </a:pPr>
            <a:r>
              <a:rPr lang="en-US" sz="1999">
                <a:solidFill>
                  <a:srgbClr val="C94827"/>
                </a:solidFill>
                <a:latin typeface="Arimo"/>
              </a:rPr>
              <a:t>    print(" *************************")</a:t>
            </a:r>
          </a:p>
          <a:p>
            <a:pPr>
              <a:lnSpc>
                <a:spcPts val="3729"/>
              </a:lnSpc>
            </a:pPr>
            <a:r>
              <a:rPr lang="en-US" sz="1999">
                <a:solidFill>
                  <a:srgbClr val="C94827"/>
                </a:solidFill>
                <a:latin typeface="Arimo"/>
              </a:rPr>
              <a:t>    print()</a:t>
            </a:r>
          </a:p>
          <a:p>
            <a:pPr>
              <a:lnSpc>
                <a:spcPts val="3729"/>
              </a:lnSpc>
            </a:pPr>
            <a:r>
              <a:rPr lang="en-US" sz="1999">
                <a:solidFill>
                  <a:srgbClr val="C94827"/>
                </a:solidFill>
                <a:latin typeface="Arimo"/>
              </a:rPr>
              <a:t>    print(" 1- Add Members")</a:t>
            </a:r>
          </a:p>
          <a:p>
            <a:pPr>
              <a:lnSpc>
                <a:spcPts val="3729"/>
              </a:lnSpc>
            </a:pPr>
            <a:r>
              <a:rPr lang="en-US" sz="1999">
                <a:solidFill>
                  <a:srgbClr val="C94827"/>
                </a:solidFill>
                <a:latin typeface="Arimo"/>
              </a:rPr>
              <a:t>    print(" 2- Delete Members")</a:t>
            </a:r>
          </a:p>
          <a:p>
            <a:pPr>
              <a:lnSpc>
                <a:spcPts val="3729"/>
              </a:lnSpc>
            </a:pPr>
            <a:r>
              <a:rPr lang="en-US" sz="1999">
                <a:solidFill>
                  <a:srgbClr val="C94827"/>
                </a:solidFill>
                <a:latin typeface="Arimo"/>
              </a:rPr>
              <a:t>    print(" 3- Edit detail of the Memebers")</a:t>
            </a:r>
          </a:p>
          <a:p>
            <a:pPr>
              <a:lnSpc>
                <a:spcPts val="3729"/>
              </a:lnSpc>
            </a:pPr>
            <a:r>
              <a:rPr lang="en-US" sz="1999">
                <a:solidFill>
                  <a:srgbClr val="C94827"/>
                </a:solidFill>
                <a:latin typeface="Arimo"/>
              </a:rPr>
              <a:t>    print(" 4- B A C K")</a:t>
            </a:r>
          </a:p>
          <a:p>
            <a:pPr>
              <a:lnSpc>
                <a:spcPts val="3729"/>
              </a:lnSpc>
            </a:pPr>
            <a:r>
              <a:rPr lang="en-US" sz="1999">
                <a:solidFill>
                  <a:srgbClr val="C94827"/>
                </a:solidFill>
                <a:latin typeface="Arimo"/>
              </a:rPr>
              <a:t>    ch=int(input(" Enter your choice [1-4] :"))</a:t>
            </a:r>
          </a:p>
          <a:p>
            <a:pPr>
              <a:lnSpc>
                <a:spcPts val="3729"/>
              </a:lnSpc>
            </a:pPr>
            <a:r>
              <a:rPr lang="en-US" sz="1999">
                <a:solidFill>
                  <a:srgbClr val="C94827"/>
                </a:solidFill>
                <a:latin typeface="Arimo"/>
              </a:rPr>
              <a:t>    if ch==1:</a:t>
            </a:r>
          </a:p>
          <a:p>
            <a:pPr>
              <a:lnSpc>
                <a:spcPts val="3729"/>
              </a:lnSpc>
            </a:pPr>
            <a:r>
              <a:rPr lang="en-US" sz="1999">
                <a:solidFill>
                  <a:srgbClr val="C94827"/>
                </a:solidFill>
                <a:latin typeface="Arimo"/>
              </a:rPr>
              <a:t>      add_member()</a:t>
            </a:r>
          </a:p>
          <a:p>
            <a:pPr>
              <a:lnSpc>
                <a:spcPts val="3729"/>
              </a:lnSpc>
            </a:pPr>
            <a:r>
              <a:rPr lang="en-US" sz="1999">
                <a:solidFill>
                  <a:srgbClr val="C94827"/>
                </a:solidFill>
                <a:latin typeface="Arimo"/>
              </a:rPr>
              <a:t>    elif ch==2:</a:t>
            </a:r>
          </a:p>
          <a:p>
            <a:pPr>
              <a:lnSpc>
                <a:spcPts val="3729"/>
              </a:lnSpc>
            </a:pPr>
            <a:r>
              <a:rPr lang="en-US" sz="1999">
                <a:solidFill>
                  <a:srgbClr val="C94827"/>
                </a:solidFill>
                <a:latin typeface="Arimo"/>
              </a:rPr>
              <a:t>      del_member()</a:t>
            </a:r>
          </a:p>
          <a:p>
            <a:pPr>
              <a:lnSpc>
                <a:spcPts val="3729"/>
              </a:lnSpc>
            </a:pPr>
            <a:r>
              <a:rPr lang="en-US" sz="1999">
                <a:solidFill>
                  <a:srgbClr val="C94827"/>
                </a:solidFill>
                <a:latin typeface="Arimo"/>
              </a:rPr>
              <a:t>    elif ch==3:</a:t>
            </a:r>
          </a:p>
          <a:p>
            <a:pPr>
              <a:lnSpc>
                <a:spcPts val="3729"/>
              </a:lnSpc>
            </a:pPr>
            <a:r>
              <a:rPr lang="en-US" sz="1999">
                <a:solidFill>
                  <a:srgbClr val="C94827"/>
                </a:solidFill>
                <a:latin typeface="Arimo"/>
              </a:rPr>
              <a:t>      edit_member()</a:t>
            </a:r>
          </a:p>
          <a:p>
            <a:pPr>
              <a:lnSpc>
                <a:spcPts val="3729"/>
              </a:lnSpc>
            </a:pPr>
            <a:r>
              <a:rPr lang="en-US" sz="1999">
                <a:solidFill>
                  <a:srgbClr val="C94827"/>
                </a:solidFill>
                <a:latin typeface="Arimo"/>
              </a:rPr>
              <a:t>    else:</a:t>
            </a:r>
          </a:p>
          <a:p>
            <a:pPr>
              <a:lnSpc>
                <a:spcPts val="3729"/>
              </a:lnSpc>
            </a:pPr>
            <a:r>
              <a:rPr lang="en-US" sz="1999">
                <a:solidFill>
                  <a:srgbClr val="C94827"/>
                </a:solidFill>
                <a:latin typeface="Arimo"/>
              </a:rPr>
              <a:t>      print("Going back to Main Menu")</a:t>
            </a:r>
          </a:p>
          <a:p>
            <a:pPr>
              <a:lnSpc>
                <a:spcPts val="3729"/>
              </a:lnSpc>
            </a:pPr>
            <a:r>
              <a:rPr lang="en-US" sz="1999">
                <a:solidFill>
                  <a:srgbClr val="C94827"/>
                </a:solidFill>
                <a:latin typeface="Arimo"/>
              </a:rPr>
              <a:t>      break</a:t>
            </a:r>
          </a:p>
          <a:p>
            <a:pPr>
              <a:lnSpc>
                <a:spcPts val="3729"/>
              </a:lnSpc>
            </a:pPr>
          </a:p>
        </p:txBody>
      </p:sp>
      <p:sp>
        <p:nvSpPr>
          <p:cNvPr name="TextBox 7" id="7"/>
          <p:cNvSpPr txBox="true"/>
          <p:nvPr/>
        </p:nvSpPr>
        <p:spPr>
          <a:xfrm rot="0">
            <a:off x="10130522" y="971550"/>
            <a:ext cx="8157478" cy="9740539"/>
          </a:xfrm>
          <a:prstGeom prst="rect">
            <a:avLst/>
          </a:prstGeom>
        </p:spPr>
        <p:txBody>
          <a:bodyPr anchor="t" rtlCol="false" tIns="0" lIns="0" bIns="0" rIns="0">
            <a:spAutoFit/>
          </a:bodyPr>
          <a:lstStyle/>
          <a:p>
            <a:pPr>
              <a:lnSpc>
                <a:spcPts val="3869"/>
              </a:lnSpc>
            </a:pPr>
            <a:r>
              <a:rPr lang="en-US" sz="2764">
                <a:solidFill>
                  <a:srgbClr val="C94827"/>
                </a:solidFill>
                <a:latin typeface="Libre Franklin Black"/>
              </a:rPr>
              <a:t>def transaction():</a:t>
            </a:r>
          </a:p>
          <a:p>
            <a:pPr>
              <a:lnSpc>
                <a:spcPts val="3869"/>
              </a:lnSpc>
            </a:pPr>
            <a:r>
              <a:rPr lang="en-US" sz="2099">
                <a:solidFill>
                  <a:srgbClr val="C94827"/>
                </a:solidFill>
                <a:latin typeface="Arimo"/>
              </a:rPr>
              <a:t>  dftrans=pd.read_csv("Transaction.csv")</a:t>
            </a:r>
          </a:p>
          <a:p>
            <a:pPr>
              <a:lnSpc>
                <a:spcPts val="3869"/>
              </a:lnSpc>
            </a:pPr>
            <a:r>
              <a:rPr lang="en-US" sz="2099">
                <a:solidFill>
                  <a:srgbClr val="C94827"/>
                </a:solidFill>
                <a:latin typeface="Arimo"/>
              </a:rPr>
              <a:t>  print(dftrans)</a:t>
            </a:r>
          </a:p>
          <a:p>
            <a:pPr>
              <a:lnSpc>
                <a:spcPts val="3869"/>
              </a:lnSpc>
            </a:pPr>
            <a:r>
              <a:rPr lang="en-US" sz="2099">
                <a:solidFill>
                  <a:srgbClr val="C94827"/>
                </a:solidFill>
                <a:latin typeface="Arimo"/>
              </a:rPr>
              <a:t>  while True:</a:t>
            </a:r>
          </a:p>
          <a:p>
            <a:pPr>
              <a:lnSpc>
                <a:spcPts val="3869"/>
              </a:lnSpc>
            </a:pPr>
            <a:r>
              <a:rPr lang="en-US" sz="2099">
                <a:solidFill>
                  <a:srgbClr val="C94827"/>
                </a:solidFill>
                <a:latin typeface="Arimo"/>
              </a:rPr>
              <a:t>    print(" T R A N S A C T I O N M E N U")</a:t>
            </a:r>
          </a:p>
          <a:p>
            <a:pPr>
              <a:lnSpc>
                <a:spcPts val="3869"/>
              </a:lnSpc>
            </a:pPr>
            <a:r>
              <a:rPr lang="en-US" sz="2099">
                <a:solidFill>
                  <a:srgbClr val="C94827"/>
                </a:solidFill>
                <a:latin typeface="Arimo"/>
              </a:rPr>
              <a:t>    print(" **********************************")</a:t>
            </a:r>
          </a:p>
          <a:p>
            <a:pPr>
              <a:lnSpc>
                <a:spcPts val="3869"/>
              </a:lnSpc>
            </a:pPr>
            <a:r>
              <a:rPr lang="en-US" sz="2099">
                <a:solidFill>
                  <a:srgbClr val="C94827"/>
                </a:solidFill>
                <a:latin typeface="Arimo"/>
              </a:rPr>
              <a:t>    print()</a:t>
            </a:r>
          </a:p>
          <a:p>
            <a:pPr>
              <a:lnSpc>
                <a:spcPts val="3869"/>
              </a:lnSpc>
            </a:pPr>
            <a:r>
              <a:rPr lang="en-US" sz="2099">
                <a:solidFill>
                  <a:srgbClr val="C94827"/>
                </a:solidFill>
                <a:latin typeface="Arimo"/>
              </a:rPr>
              <a:t>    print(" 1- Issue a Book")</a:t>
            </a:r>
          </a:p>
          <a:p>
            <a:pPr>
              <a:lnSpc>
                <a:spcPts val="3869"/>
              </a:lnSpc>
            </a:pPr>
            <a:r>
              <a:rPr lang="en-US" sz="2099">
                <a:solidFill>
                  <a:srgbClr val="C94827"/>
                </a:solidFill>
                <a:latin typeface="Arimo"/>
              </a:rPr>
              <a:t>    print(" 2- Return a Book")</a:t>
            </a:r>
          </a:p>
          <a:p>
            <a:pPr>
              <a:lnSpc>
                <a:spcPts val="3869"/>
              </a:lnSpc>
            </a:pPr>
            <a:r>
              <a:rPr lang="en-US" sz="2099">
                <a:solidFill>
                  <a:srgbClr val="C94827"/>
                </a:solidFill>
                <a:latin typeface="Arimo"/>
              </a:rPr>
              <a:t>    print(" 3- B A C K")</a:t>
            </a:r>
          </a:p>
          <a:p>
            <a:pPr>
              <a:lnSpc>
                <a:spcPts val="3869"/>
              </a:lnSpc>
            </a:pPr>
            <a:r>
              <a:rPr lang="en-US" sz="2099">
                <a:solidFill>
                  <a:srgbClr val="C94827"/>
                </a:solidFill>
                <a:latin typeface="Arimo"/>
              </a:rPr>
              <a:t>    ch=int(input(" Enter your choice [1-3] :"))</a:t>
            </a:r>
          </a:p>
          <a:p>
            <a:pPr>
              <a:lnSpc>
                <a:spcPts val="3869"/>
              </a:lnSpc>
            </a:pPr>
            <a:r>
              <a:rPr lang="en-US" sz="2099">
                <a:solidFill>
                  <a:srgbClr val="C94827"/>
                </a:solidFill>
                <a:latin typeface="Arimo"/>
              </a:rPr>
              <a:t>    if ch==1:</a:t>
            </a:r>
          </a:p>
          <a:p>
            <a:pPr>
              <a:lnSpc>
                <a:spcPts val="3869"/>
              </a:lnSpc>
            </a:pPr>
            <a:r>
              <a:rPr lang="en-US" sz="2099">
                <a:solidFill>
                  <a:srgbClr val="C94827"/>
                </a:solidFill>
                <a:latin typeface="Arimo"/>
              </a:rPr>
              <a:t>      issue_book()</a:t>
            </a:r>
          </a:p>
          <a:p>
            <a:pPr>
              <a:lnSpc>
                <a:spcPts val="3869"/>
              </a:lnSpc>
            </a:pPr>
            <a:r>
              <a:rPr lang="en-US" sz="2099">
                <a:solidFill>
                  <a:srgbClr val="C94827"/>
                </a:solidFill>
                <a:latin typeface="Arimo"/>
              </a:rPr>
              <a:t>    elif ch==2:</a:t>
            </a:r>
          </a:p>
          <a:p>
            <a:pPr>
              <a:lnSpc>
                <a:spcPts val="3869"/>
              </a:lnSpc>
            </a:pPr>
            <a:r>
              <a:rPr lang="en-US" sz="2099">
                <a:solidFill>
                  <a:srgbClr val="C94827"/>
                </a:solidFill>
                <a:latin typeface="Arimo"/>
              </a:rPr>
              <a:t>      return_book()</a:t>
            </a:r>
          </a:p>
          <a:p>
            <a:pPr>
              <a:lnSpc>
                <a:spcPts val="3869"/>
              </a:lnSpc>
            </a:pPr>
            <a:r>
              <a:rPr lang="en-US" sz="2099">
                <a:solidFill>
                  <a:srgbClr val="C94827"/>
                </a:solidFill>
                <a:latin typeface="Arimo"/>
              </a:rPr>
              <a:t>    else:</a:t>
            </a:r>
          </a:p>
          <a:p>
            <a:pPr>
              <a:lnSpc>
                <a:spcPts val="3869"/>
              </a:lnSpc>
            </a:pPr>
            <a:r>
              <a:rPr lang="en-US" sz="2099">
                <a:solidFill>
                  <a:srgbClr val="C94827"/>
                </a:solidFill>
                <a:latin typeface="Arimo"/>
              </a:rPr>
              <a:t>      print("Going back to Main Menu")</a:t>
            </a:r>
          </a:p>
          <a:p>
            <a:pPr>
              <a:lnSpc>
                <a:spcPts val="3869"/>
              </a:lnSpc>
            </a:pPr>
            <a:r>
              <a:rPr lang="en-US" sz="2099">
                <a:solidFill>
                  <a:srgbClr val="C94827"/>
                </a:solidFill>
                <a:latin typeface="Arimo"/>
              </a:rPr>
              <a:t>      break</a:t>
            </a:r>
          </a:p>
          <a:p>
            <a:pPr>
              <a:lnSpc>
                <a:spcPts val="3869"/>
              </a:lnSpc>
            </a:pPr>
          </a:p>
          <a:p>
            <a:pPr>
              <a:lnSpc>
                <a:spcPts val="386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922840">
            <a:off x="-1221011" y="-981769"/>
            <a:ext cx="3306766" cy="289793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613952">
            <a:off x="15312001" y="7987076"/>
            <a:ext cx="3894598" cy="214556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530026" y="-230258"/>
            <a:ext cx="2115049" cy="2517916"/>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8825" y="8069560"/>
            <a:ext cx="2115049" cy="2517916"/>
          </a:xfrm>
          <a:prstGeom prst="rect">
            <a:avLst/>
          </a:prstGeom>
        </p:spPr>
      </p:pic>
      <p:sp>
        <p:nvSpPr>
          <p:cNvPr name="TextBox 6" id="6"/>
          <p:cNvSpPr txBox="true"/>
          <p:nvPr/>
        </p:nvSpPr>
        <p:spPr>
          <a:xfrm rot="0">
            <a:off x="432372" y="323638"/>
            <a:ext cx="8157478" cy="10855600"/>
          </a:xfrm>
          <a:prstGeom prst="rect">
            <a:avLst/>
          </a:prstGeom>
        </p:spPr>
        <p:txBody>
          <a:bodyPr anchor="t" rtlCol="false" tIns="0" lIns="0" bIns="0" rIns="0">
            <a:spAutoFit/>
          </a:bodyPr>
          <a:lstStyle/>
          <a:p>
            <a:pPr>
              <a:lnSpc>
                <a:spcPts val="3729"/>
              </a:lnSpc>
            </a:pPr>
            <a:r>
              <a:rPr lang="en-US" sz="2664">
                <a:solidFill>
                  <a:srgbClr val="C94827"/>
                </a:solidFill>
                <a:latin typeface="Libre Franklin Black"/>
              </a:rPr>
              <a:t>def add_book():</a:t>
            </a:r>
          </a:p>
          <a:p>
            <a:pPr>
              <a:lnSpc>
                <a:spcPts val="3729"/>
              </a:lnSpc>
            </a:pPr>
            <a:r>
              <a:rPr lang="en-US" sz="1200">
                <a:solidFill>
                  <a:srgbClr val="C94827"/>
                </a:solidFill>
                <a:latin typeface="Arimo"/>
              </a:rPr>
              <a:t>  dfbooks=pd.read_csv("Books.csv")</a:t>
            </a:r>
          </a:p>
          <a:p>
            <a:pPr>
              <a:lnSpc>
                <a:spcPts val="3729"/>
              </a:lnSpc>
            </a:pPr>
            <a:r>
              <a:rPr lang="en-US" sz="1200">
                <a:solidFill>
                  <a:srgbClr val="C94827"/>
                </a:solidFill>
                <a:latin typeface="Arimo"/>
              </a:rPr>
              <a:t>  ans='y'</a:t>
            </a:r>
          </a:p>
          <a:p>
            <a:pPr>
              <a:lnSpc>
                <a:spcPts val="3729"/>
              </a:lnSpc>
            </a:pPr>
            <a:r>
              <a:rPr lang="en-US" sz="1200">
                <a:solidFill>
                  <a:srgbClr val="C94827"/>
                </a:solidFill>
                <a:latin typeface="Arimo"/>
              </a:rPr>
              <a:t>  bid=0</a:t>
            </a:r>
          </a:p>
          <a:p>
            <a:pPr>
              <a:lnSpc>
                <a:spcPts val="3729"/>
              </a:lnSpc>
            </a:pPr>
            <a:r>
              <a:rPr lang="en-US" sz="1200">
                <a:solidFill>
                  <a:srgbClr val="C94827"/>
                </a:solidFill>
                <a:latin typeface="Arimo"/>
              </a:rPr>
              <a:t>  while ans=='y' or ans=='Y':</a:t>
            </a:r>
          </a:p>
          <a:p>
            <a:pPr>
              <a:lnSpc>
                <a:spcPts val="3729"/>
              </a:lnSpc>
            </a:pPr>
            <a:r>
              <a:rPr lang="en-US" sz="1200">
                <a:solidFill>
                  <a:srgbClr val="C94827"/>
                </a:solidFill>
                <a:latin typeface="Arimo"/>
              </a:rPr>
              <a:t>    df=dfbooks.sort_values(by='Book_id')</a:t>
            </a:r>
          </a:p>
          <a:p>
            <a:pPr>
              <a:lnSpc>
                <a:spcPts val="3729"/>
              </a:lnSpc>
            </a:pPr>
            <a:r>
              <a:rPr lang="en-US" sz="1200">
                <a:solidFill>
                  <a:srgbClr val="C94827"/>
                </a:solidFill>
                <a:latin typeface="Arimo"/>
              </a:rPr>
              <a:t>    df=df.tail(1)</a:t>
            </a:r>
          </a:p>
          <a:p>
            <a:pPr>
              <a:lnSpc>
                <a:spcPts val="3729"/>
              </a:lnSpc>
            </a:pPr>
            <a:r>
              <a:rPr lang="en-US" sz="1200">
                <a:solidFill>
                  <a:srgbClr val="C94827"/>
                </a:solidFill>
                <a:latin typeface="Arimo"/>
              </a:rPr>
              <a:t>    bid=df.iloc[0,0]+1</a:t>
            </a:r>
          </a:p>
          <a:p>
            <a:pPr>
              <a:lnSpc>
                <a:spcPts val="3729"/>
              </a:lnSpc>
            </a:pPr>
            <a:r>
              <a:rPr lang="en-US" sz="1200">
                <a:solidFill>
                  <a:srgbClr val="C94827"/>
                </a:solidFill>
                <a:latin typeface="Arimo"/>
              </a:rPr>
              <a:t>    #bid=int(input("Enter Book id :"))</a:t>
            </a:r>
          </a:p>
          <a:p>
            <a:pPr>
              <a:lnSpc>
                <a:spcPts val="3729"/>
              </a:lnSpc>
            </a:pPr>
            <a:r>
              <a:rPr lang="en-US" sz="1200">
                <a:solidFill>
                  <a:srgbClr val="C94827"/>
                </a:solidFill>
                <a:latin typeface="Arimo"/>
              </a:rPr>
              <a:t>    print("New Book id : ",bid)</a:t>
            </a:r>
          </a:p>
          <a:p>
            <a:pPr>
              <a:lnSpc>
                <a:spcPts val="3729"/>
              </a:lnSpc>
            </a:pPr>
            <a:r>
              <a:rPr lang="en-US" sz="1200">
                <a:solidFill>
                  <a:srgbClr val="C94827"/>
                </a:solidFill>
                <a:latin typeface="Arimo"/>
              </a:rPr>
              <a:t>    bnm=input("Enter Book Name :")</a:t>
            </a:r>
          </a:p>
          <a:p>
            <a:pPr>
              <a:lnSpc>
                <a:spcPts val="3729"/>
              </a:lnSpc>
            </a:pPr>
            <a:r>
              <a:rPr lang="en-US" sz="1200">
                <a:solidFill>
                  <a:srgbClr val="C94827"/>
                </a:solidFill>
                <a:latin typeface="Arimo"/>
              </a:rPr>
              <a:t>    auth=input("Enter Author Name :")</a:t>
            </a:r>
          </a:p>
          <a:p>
            <a:pPr>
              <a:lnSpc>
                <a:spcPts val="3729"/>
              </a:lnSpc>
            </a:pPr>
            <a:r>
              <a:rPr lang="en-US" sz="1200">
                <a:solidFill>
                  <a:srgbClr val="C94827"/>
                </a:solidFill>
                <a:latin typeface="Arimo"/>
              </a:rPr>
              <a:t>    price=float(input("Enter Price :"))</a:t>
            </a:r>
          </a:p>
          <a:p>
            <a:pPr>
              <a:lnSpc>
                <a:spcPts val="3729"/>
              </a:lnSpc>
            </a:pPr>
            <a:r>
              <a:rPr lang="en-US" sz="1200">
                <a:solidFill>
                  <a:srgbClr val="C94827"/>
                </a:solidFill>
                <a:latin typeface="Arimo"/>
              </a:rPr>
              <a:t>    dt_enter=input("Enter Date of Entry :")</a:t>
            </a:r>
          </a:p>
          <a:p>
            <a:pPr>
              <a:lnSpc>
                <a:spcPts val="3729"/>
              </a:lnSpc>
            </a:pPr>
            <a:r>
              <a:rPr lang="en-US" sz="1200">
                <a:solidFill>
                  <a:srgbClr val="C94827"/>
                </a:solidFill>
                <a:latin typeface="Arimo"/>
              </a:rPr>
              <a:t>    cpy=int(input("Enter No. of copies:"))</a:t>
            </a:r>
          </a:p>
          <a:p>
            <a:pPr>
              <a:lnSpc>
                <a:spcPts val="3729"/>
              </a:lnSpc>
            </a:pPr>
            <a:r>
              <a:rPr lang="en-US" sz="1200">
                <a:solidFill>
                  <a:srgbClr val="C94827"/>
                </a:solidFill>
                <a:latin typeface="Arimo"/>
              </a:rPr>
              <a:t>    data=[bid,bnm,auth,price,dt_enter,cpy]</a:t>
            </a:r>
          </a:p>
          <a:p>
            <a:pPr>
              <a:lnSpc>
                <a:spcPts val="3729"/>
              </a:lnSpc>
            </a:pPr>
            <a:r>
              <a:rPr lang="en-US" sz="1200">
                <a:solidFill>
                  <a:srgbClr val="C94827"/>
                </a:solidFill>
                <a:latin typeface="Arimo"/>
              </a:rPr>
              <a:t>    dfbooks.loc[len(dfbooks)]=data</a:t>
            </a:r>
          </a:p>
          <a:p>
            <a:pPr>
              <a:lnSpc>
                <a:spcPts val="3729"/>
              </a:lnSpc>
            </a:pPr>
            <a:r>
              <a:rPr lang="en-US" sz="1200">
                <a:solidFill>
                  <a:srgbClr val="C94827"/>
                </a:solidFill>
                <a:latin typeface="Arimo"/>
              </a:rPr>
              <a:t>    dfbooks.to_csv("Books.csv",index=False)</a:t>
            </a:r>
          </a:p>
          <a:p>
            <a:pPr>
              <a:lnSpc>
                <a:spcPts val="3729"/>
              </a:lnSpc>
            </a:pPr>
            <a:r>
              <a:rPr lang="en-US" sz="1200">
                <a:solidFill>
                  <a:srgbClr val="C94827"/>
                </a:solidFill>
                <a:latin typeface="Arimo"/>
              </a:rPr>
              <a:t>    print("A New Books added Successfully....")</a:t>
            </a:r>
          </a:p>
          <a:p>
            <a:pPr>
              <a:lnSpc>
                <a:spcPts val="3729"/>
              </a:lnSpc>
            </a:pPr>
            <a:r>
              <a:rPr lang="en-US" sz="1200">
                <a:solidFill>
                  <a:srgbClr val="C94827"/>
                </a:solidFill>
                <a:latin typeface="Arimo"/>
              </a:rPr>
              <a:t>    ans=input("Do you want to add more books?")</a:t>
            </a:r>
          </a:p>
          <a:p>
            <a:pPr>
              <a:lnSpc>
                <a:spcPts val="3729"/>
              </a:lnSpc>
            </a:pPr>
            <a:r>
              <a:rPr lang="en-US" sz="1200">
                <a:solidFill>
                  <a:srgbClr val="C94827"/>
                </a:solidFill>
                <a:latin typeface="Arimo"/>
              </a:rPr>
              <a:t>    print(dfbooks)</a:t>
            </a:r>
          </a:p>
          <a:p>
            <a:pPr>
              <a:lnSpc>
                <a:spcPts val="3729"/>
              </a:lnSpc>
            </a:pPr>
          </a:p>
          <a:p>
            <a:pPr>
              <a:lnSpc>
                <a:spcPts val="3729"/>
              </a:lnSpc>
            </a:pPr>
          </a:p>
        </p:txBody>
      </p:sp>
      <p:sp>
        <p:nvSpPr>
          <p:cNvPr name="TextBox 7" id="7"/>
          <p:cNvSpPr txBox="true"/>
          <p:nvPr/>
        </p:nvSpPr>
        <p:spPr>
          <a:xfrm rot="0">
            <a:off x="9719035" y="323638"/>
            <a:ext cx="8157478" cy="10361570"/>
          </a:xfrm>
          <a:prstGeom prst="rect">
            <a:avLst/>
          </a:prstGeom>
        </p:spPr>
        <p:txBody>
          <a:bodyPr anchor="t" rtlCol="false" tIns="0" lIns="0" bIns="0" rIns="0">
            <a:spAutoFit/>
          </a:bodyPr>
          <a:lstStyle/>
          <a:p>
            <a:pPr>
              <a:lnSpc>
                <a:spcPts val="3729"/>
              </a:lnSpc>
            </a:pPr>
            <a:r>
              <a:rPr lang="en-US" sz="2664">
                <a:solidFill>
                  <a:srgbClr val="C94827"/>
                </a:solidFill>
                <a:latin typeface="Libre Franklin Black"/>
              </a:rPr>
              <a:t>def del_book():</a:t>
            </a:r>
          </a:p>
          <a:p>
            <a:pPr>
              <a:lnSpc>
                <a:spcPts val="3729"/>
              </a:lnSpc>
            </a:pPr>
            <a:r>
              <a:rPr lang="en-US" sz="1100">
                <a:solidFill>
                  <a:srgbClr val="C94827"/>
                </a:solidFill>
                <a:latin typeface="Arimo"/>
              </a:rPr>
              <a:t>  dfbooks=pd.read_csv("Books.csv")</a:t>
            </a:r>
          </a:p>
          <a:p>
            <a:pPr>
              <a:lnSpc>
                <a:spcPts val="3729"/>
              </a:lnSpc>
            </a:pPr>
            <a:r>
              <a:rPr lang="en-US" sz="1100">
                <a:solidFill>
                  <a:srgbClr val="C94827"/>
                </a:solidFill>
                <a:latin typeface="Arimo"/>
              </a:rPr>
              <a:t>  ans='y'</a:t>
            </a:r>
          </a:p>
          <a:p>
            <a:pPr>
              <a:lnSpc>
                <a:spcPts val="3729"/>
              </a:lnSpc>
            </a:pPr>
            <a:r>
              <a:rPr lang="en-US" sz="1100">
                <a:solidFill>
                  <a:srgbClr val="C94827"/>
                </a:solidFill>
                <a:latin typeface="Arimo"/>
              </a:rPr>
              <a:t>  bid=0</a:t>
            </a:r>
          </a:p>
          <a:p>
            <a:pPr>
              <a:lnSpc>
                <a:spcPts val="3729"/>
              </a:lnSpc>
            </a:pPr>
            <a:r>
              <a:rPr lang="en-US" sz="1100">
                <a:solidFill>
                  <a:srgbClr val="C94827"/>
                </a:solidFill>
                <a:latin typeface="Arimo"/>
              </a:rPr>
              <a:t>  while ans=='y' or ans=='Y':</a:t>
            </a:r>
          </a:p>
          <a:p>
            <a:pPr>
              <a:lnSpc>
                <a:spcPts val="3729"/>
              </a:lnSpc>
            </a:pPr>
            <a:r>
              <a:rPr lang="en-US" sz="1100">
                <a:solidFill>
                  <a:srgbClr val="C94827"/>
                </a:solidFill>
                <a:latin typeface="Arimo"/>
              </a:rPr>
              <a:t>    bid=int(input("Enter Book id :"))</a:t>
            </a:r>
          </a:p>
          <a:p>
            <a:pPr>
              <a:lnSpc>
                <a:spcPts val="3729"/>
              </a:lnSpc>
            </a:pPr>
            <a:r>
              <a:rPr lang="en-US" sz="1100">
                <a:solidFill>
                  <a:srgbClr val="C94827"/>
                </a:solidFill>
                <a:latin typeface="Arimo"/>
              </a:rPr>
              <a:t>    if bid in dfbooks['Book_id'].values:</a:t>
            </a:r>
          </a:p>
          <a:p>
            <a:pPr>
              <a:lnSpc>
                <a:spcPts val="3729"/>
              </a:lnSpc>
            </a:pPr>
            <a:r>
              <a:rPr lang="en-US" sz="1100">
                <a:solidFill>
                  <a:srgbClr val="C94827"/>
                </a:solidFill>
                <a:latin typeface="Arimo"/>
              </a:rPr>
              <a:t>      response=input("Do you really want to remove this book from Library(Y/N)?")</a:t>
            </a:r>
          </a:p>
          <a:p>
            <a:pPr>
              <a:lnSpc>
                <a:spcPts val="3729"/>
              </a:lnSpc>
            </a:pPr>
            <a:r>
              <a:rPr lang="en-US" sz="1100">
                <a:solidFill>
                  <a:srgbClr val="C94827"/>
                </a:solidFill>
                <a:latin typeface="Arimo"/>
              </a:rPr>
              <a:t>      if response=='y' or response=='Y':</a:t>
            </a:r>
          </a:p>
          <a:p>
            <a:pPr>
              <a:lnSpc>
                <a:spcPts val="3729"/>
              </a:lnSpc>
            </a:pPr>
            <a:r>
              <a:rPr lang="en-US" sz="1100">
                <a:solidFill>
                  <a:srgbClr val="C94827"/>
                </a:solidFill>
                <a:latin typeface="Arimo"/>
              </a:rPr>
              <a:t>        dfbooks.drop(dfbooks[dfbooks['Book_id']==bid].index,inplace=True)</a:t>
            </a:r>
          </a:p>
          <a:p>
            <a:pPr>
              <a:lnSpc>
                <a:spcPts val="3729"/>
              </a:lnSpc>
            </a:pPr>
            <a:r>
              <a:rPr lang="en-US" sz="1100">
                <a:solidFill>
                  <a:srgbClr val="C94827"/>
                </a:solidFill>
                <a:latin typeface="Arimo"/>
              </a:rPr>
              <a:t>        print("Book id -",bid,"has been deleted successfully...")</a:t>
            </a:r>
          </a:p>
          <a:p>
            <a:pPr>
              <a:lnSpc>
                <a:spcPts val="3729"/>
              </a:lnSpc>
            </a:pPr>
            <a:r>
              <a:rPr lang="en-US" sz="1100">
                <a:solidFill>
                  <a:srgbClr val="C94827"/>
                </a:solidFill>
                <a:latin typeface="Arimo"/>
              </a:rPr>
              <a:t>      else:</a:t>
            </a:r>
          </a:p>
          <a:p>
            <a:pPr>
              <a:lnSpc>
                <a:spcPts val="3729"/>
              </a:lnSpc>
            </a:pPr>
            <a:r>
              <a:rPr lang="en-US" sz="1100">
                <a:solidFill>
                  <a:srgbClr val="C94827"/>
                </a:solidFill>
                <a:latin typeface="Arimo"/>
              </a:rPr>
              <a:t>          print("Book is not found...")</a:t>
            </a:r>
          </a:p>
          <a:p>
            <a:pPr>
              <a:lnSpc>
                <a:spcPts val="3729"/>
              </a:lnSpc>
            </a:pPr>
            <a:r>
              <a:rPr lang="en-US" sz="1100">
                <a:solidFill>
                  <a:srgbClr val="C94827"/>
                </a:solidFill>
                <a:latin typeface="Arimo"/>
              </a:rPr>
              <a:t>          dfbooks.to_csv("Books.csv",index=False)</a:t>
            </a:r>
          </a:p>
          <a:p>
            <a:pPr>
              <a:lnSpc>
                <a:spcPts val="3729"/>
              </a:lnSpc>
            </a:pPr>
            <a:r>
              <a:rPr lang="en-US" sz="1100">
                <a:solidFill>
                  <a:srgbClr val="C94827"/>
                </a:solidFill>
                <a:latin typeface="Arimo"/>
              </a:rPr>
              <a:t>          ans=input("Do you want to delete more books?")</a:t>
            </a:r>
          </a:p>
          <a:p>
            <a:pPr>
              <a:lnSpc>
                <a:spcPts val="3729"/>
              </a:lnSpc>
            </a:pPr>
            <a:r>
              <a:rPr lang="en-US" sz="1100">
                <a:solidFill>
                  <a:srgbClr val="C94827"/>
                </a:solidFill>
                <a:latin typeface="Arimo"/>
              </a:rPr>
              <a:t>          print(ans)</a:t>
            </a:r>
          </a:p>
          <a:p>
            <a:pPr>
              <a:lnSpc>
                <a:spcPts val="358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832849" y="3559750"/>
            <a:ext cx="4702164" cy="117981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77516" y="234849"/>
            <a:ext cx="3617187" cy="5593406"/>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795481" y="3524227"/>
            <a:ext cx="3792070" cy="5970123"/>
          </a:xfrm>
          <a:prstGeom prst="rect">
            <a:avLst/>
          </a:prstGeom>
        </p:spPr>
      </p:pic>
      <p:sp>
        <p:nvSpPr>
          <p:cNvPr name="TextBox 5" id="5"/>
          <p:cNvSpPr txBox="true"/>
          <p:nvPr/>
        </p:nvSpPr>
        <p:spPr>
          <a:xfrm rot="0">
            <a:off x="4998898" y="3437449"/>
            <a:ext cx="8290204" cy="6849551"/>
          </a:xfrm>
          <a:prstGeom prst="rect">
            <a:avLst/>
          </a:prstGeom>
        </p:spPr>
        <p:txBody>
          <a:bodyPr anchor="t" rtlCol="false" tIns="0" lIns="0" bIns="0" rIns="0">
            <a:spAutoFit/>
          </a:bodyPr>
          <a:lstStyle/>
          <a:p>
            <a:pPr algn="just">
              <a:lnSpc>
                <a:spcPts val="3615"/>
              </a:lnSpc>
            </a:pPr>
            <a:r>
              <a:rPr lang="en-US" sz="2582">
                <a:solidFill>
                  <a:srgbClr val="C94827"/>
                </a:solidFill>
                <a:latin typeface="Libre Franklin Black"/>
              </a:rPr>
              <a:t>Develop a software named Library Management System to</a:t>
            </a:r>
          </a:p>
          <a:p>
            <a:pPr algn="just">
              <a:lnSpc>
                <a:spcPts val="3615"/>
              </a:lnSpc>
            </a:pPr>
            <a:r>
              <a:rPr lang="en-US" sz="516">
                <a:solidFill>
                  <a:srgbClr val="C94827"/>
                </a:solidFill>
                <a:latin typeface="Libre Franklin Black"/>
              </a:rPr>
              <a:t>manage manual functions of a library. The software should helps to</a:t>
            </a:r>
          </a:p>
          <a:p>
            <a:pPr algn="just">
              <a:lnSpc>
                <a:spcPts val="3615"/>
              </a:lnSpc>
            </a:pPr>
            <a:r>
              <a:rPr lang="en-US" sz="516">
                <a:solidFill>
                  <a:srgbClr val="C94827"/>
                </a:solidFill>
                <a:latin typeface="Libre Franklin Black"/>
              </a:rPr>
              <a:t>manage the entire library operations from maintaining book records to</a:t>
            </a:r>
          </a:p>
          <a:p>
            <a:pPr algn="just">
              <a:lnSpc>
                <a:spcPts val="3615"/>
              </a:lnSpc>
            </a:pPr>
            <a:r>
              <a:rPr lang="en-US" sz="516">
                <a:solidFill>
                  <a:srgbClr val="C94827"/>
                </a:solidFill>
                <a:latin typeface="Libre Franklin Black"/>
              </a:rPr>
              <a:t>issue a book. In addition, it should allows streamlined management of</a:t>
            </a:r>
          </a:p>
          <a:p>
            <a:pPr algn="just">
              <a:lnSpc>
                <a:spcPts val="3615"/>
              </a:lnSpc>
            </a:pPr>
            <a:r>
              <a:rPr lang="en-US" sz="516">
                <a:solidFill>
                  <a:srgbClr val="C94827"/>
                </a:solidFill>
                <a:latin typeface="Libre Franklin Black"/>
              </a:rPr>
              <a:t>fine details of books such as author name, costing, number of copies</a:t>
            </a:r>
          </a:p>
          <a:p>
            <a:pPr algn="just">
              <a:lnSpc>
                <a:spcPts val="3615"/>
              </a:lnSpc>
            </a:pPr>
            <a:r>
              <a:rPr lang="en-US" sz="516">
                <a:solidFill>
                  <a:srgbClr val="C94827"/>
                </a:solidFill>
                <a:latin typeface="Libre Franklin Black"/>
              </a:rPr>
              <a:t>existing in the library and many other important details. Make it easier</a:t>
            </a:r>
          </a:p>
          <a:p>
            <a:pPr algn="just">
              <a:lnSpc>
                <a:spcPts val="3615"/>
              </a:lnSpc>
            </a:pPr>
            <a:r>
              <a:rPr lang="en-US" sz="516">
                <a:solidFill>
                  <a:srgbClr val="C94827"/>
                </a:solidFill>
                <a:latin typeface="Libre Franklin Black"/>
              </a:rPr>
              <a:t>to search for books and find the right materials for students and the</a:t>
            </a:r>
          </a:p>
          <a:p>
            <a:pPr algn="just">
              <a:lnSpc>
                <a:spcPts val="3615"/>
              </a:lnSpc>
            </a:pPr>
            <a:r>
              <a:rPr lang="en-US" sz="516">
                <a:solidFill>
                  <a:srgbClr val="C94827"/>
                </a:solidFill>
                <a:latin typeface="Libre Franklin Black"/>
              </a:rPr>
              <a:t>librarian instantly.</a:t>
            </a:r>
          </a:p>
        </p:txBody>
      </p:sp>
      <p:grpSp>
        <p:nvGrpSpPr>
          <p:cNvPr name="Group 6" id="6"/>
          <p:cNvGrpSpPr/>
          <p:nvPr/>
        </p:nvGrpSpPr>
        <p:grpSpPr>
          <a:xfrm rot="0">
            <a:off x="1407701" y="667428"/>
            <a:ext cx="15552458" cy="2364124"/>
            <a:chOff x="0" y="0"/>
            <a:chExt cx="20736611" cy="3152166"/>
          </a:xfrm>
        </p:grpSpPr>
        <p:sp>
          <p:nvSpPr>
            <p:cNvPr name="TextBox 7" id="7"/>
            <p:cNvSpPr txBox="true"/>
            <p:nvPr/>
          </p:nvSpPr>
          <p:spPr>
            <a:xfrm rot="0">
              <a:off x="0" y="152400"/>
              <a:ext cx="20736611" cy="1737200"/>
            </a:xfrm>
            <a:prstGeom prst="rect">
              <a:avLst/>
            </a:prstGeom>
          </p:spPr>
          <p:txBody>
            <a:bodyPr anchor="t" rtlCol="false" tIns="0" lIns="0" bIns="0" rIns="0">
              <a:spAutoFit/>
            </a:bodyPr>
            <a:lstStyle/>
            <a:p>
              <a:pPr algn="ctr">
                <a:lnSpc>
                  <a:spcPts val="9514"/>
                </a:lnSpc>
              </a:pPr>
              <a:r>
                <a:rPr lang="en-US" sz="9328" spc="37">
                  <a:solidFill>
                    <a:srgbClr val="C94827"/>
                  </a:solidFill>
                  <a:latin typeface="Libre Franklin Black Bold"/>
                </a:rPr>
                <a:t>AIM:</a:t>
              </a:r>
            </a:p>
          </p:txBody>
        </p:sp>
        <p:sp>
          <p:nvSpPr>
            <p:cNvPr name="TextBox 8" id="8"/>
            <p:cNvSpPr txBox="true"/>
            <p:nvPr/>
          </p:nvSpPr>
          <p:spPr>
            <a:xfrm rot="0">
              <a:off x="0" y="2039063"/>
              <a:ext cx="20736611" cy="1113103"/>
            </a:xfrm>
            <a:prstGeom prst="rect">
              <a:avLst/>
            </a:prstGeom>
          </p:spPr>
          <p:txBody>
            <a:bodyPr anchor="t" rtlCol="false" tIns="0" lIns="0" bIns="0" rIns="0">
              <a:spAutoFit/>
            </a:bodyPr>
            <a:lstStyle/>
            <a:p>
              <a:pPr algn="ctr">
                <a:lnSpc>
                  <a:spcPts val="7089"/>
                </a:lnSpc>
              </a:pPr>
              <a:r>
                <a:rPr lang="en-US" sz="5064">
                  <a:solidFill>
                    <a:srgbClr val="C94827"/>
                  </a:solidFill>
                  <a:latin typeface="Hangyaboly"/>
                </a:rPr>
                <a:t>To Develop Library Management System</a:t>
              </a:r>
            </a:p>
          </p:txBody>
        </p:sp>
      </p:grpSp>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8825" y="8663869"/>
            <a:ext cx="2115049" cy="2517916"/>
          </a:xfrm>
          <a:prstGeom prst="rect">
            <a:avLst/>
          </a:prstGeom>
        </p:spPr>
      </p:pic>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530026" y="-230258"/>
            <a:ext cx="2115049" cy="2517916"/>
          </a:xfrm>
          <a:prstGeom prst="rect">
            <a:avLst/>
          </a:prstGeom>
        </p:spPr>
      </p:pic>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922840">
            <a:off x="-1221011" y="-981769"/>
            <a:ext cx="3306766" cy="289793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613952">
            <a:off x="15312001" y="7987076"/>
            <a:ext cx="3894598" cy="214556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530026" y="-230258"/>
            <a:ext cx="2115049" cy="2517916"/>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8825" y="8069560"/>
            <a:ext cx="2115049" cy="2517916"/>
          </a:xfrm>
          <a:prstGeom prst="rect">
            <a:avLst/>
          </a:prstGeom>
        </p:spPr>
      </p:pic>
      <p:sp>
        <p:nvSpPr>
          <p:cNvPr name="TextBox 6" id="6"/>
          <p:cNvSpPr txBox="true"/>
          <p:nvPr/>
        </p:nvSpPr>
        <p:spPr>
          <a:xfrm rot="0">
            <a:off x="432372" y="333163"/>
            <a:ext cx="8157478" cy="9211584"/>
          </a:xfrm>
          <a:prstGeom prst="rect">
            <a:avLst/>
          </a:prstGeom>
        </p:spPr>
        <p:txBody>
          <a:bodyPr anchor="t" rtlCol="false" tIns="0" lIns="0" bIns="0" rIns="0">
            <a:spAutoFit/>
          </a:bodyPr>
          <a:lstStyle/>
          <a:p>
            <a:pPr>
              <a:lnSpc>
                <a:spcPts val="3589"/>
              </a:lnSpc>
            </a:pPr>
            <a:r>
              <a:rPr lang="en-US" sz="2564">
                <a:solidFill>
                  <a:srgbClr val="C94827"/>
                </a:solidFill>
                <a:latin typeface="Libre Franklin Black"/>
              </a:rPr>
              <a:t>def edit_book():</a:t>
            </a:r>
          </a:p>
          <a:p>
            <a:pPr>
              <a:lnSpc>
                <a:spcPts val="3589"/>
              </a:lnSpc>
            </a:pPr>
            <a:r>
              <a:rPr lang="en-US" sz="1100">
                <a:solidFill>
                  <a:srgbClr val="C94827"/>
                </a:solidFill>
                <a:latin typeface="Arimo"/>
              </a:rPr>
              <a:t>  dfbooks=pd.read_csv("Books.csv")</a:t>
            </a:r>
          </a:p>
          <a:p>
            <a:pPr>
              <a:lnSpc>
                <a:spcPts val="3589"/>
              </a:lnSpc>
            </a:pPr>
            <a:r>
              <a:rPr lang="en-US" sz="1100">
                <a:solidFill>
                  <a:srgbClr val="C94827"/>
                </a:solidFill>
                <a:latin typeface="Arimo"/>
              </a:rPr>
              <a:t>  print(dfbooks)</a:t>
            </a:r>
          </a:p>
          <a:p>
            <a:pPr>
              <a:lnSpc>
                <a:spcPts val="3589"/>
              </a:lnSpc>
            </a:pPr>
            <a:r>
              <a:rPr lang="en-US" sz="1100">
                <a:solidFill>
                  <a:srgbClr val="C94827"/>
                </a:solidFill>
                <a:latin typeface="Arimo"/>
              </a:rPr>
              <a:t>  ans='y'</a:t>
            </a:r>
          </a:p>
          <a:p>
            <a:pPr>
              <a:lnSpc>
                <a:spcPts val="3589"/>
              </a:lnSpc>
            </a:pPr>
            <a:r>
              <a:rPr lang="en-US" sz="1100">
                <a:solidFill>
                  <a:srgbClr val="C94827"/>
                </a:solidFill>
                <a:latin typeface="Arimo"/>
              </a:rPr>
              <a:t>  bid=0</a:t>
            </a:r>
          </a:p>
          <a:p>
            <a:pPr>
              <a:lnSpc>
                <a:spcPts val="3589"/>
              </a:lnSpc>
            </a:pPr>
            <a:r>
              <a:rPr lang="en-US" sz="1100">
                <a:solidFill>
                  <a:srgbClr val="C94827"/>
                </a:solidFill>
                <a:latin typeface="Arimo"/>
              </a:rPr>
              <a:t>  while ans=='y' or ans=='Y':</a:t>
            </a:r>
          </a:p>
          <a:p>
            <a:pPr>
              <a:lnSpc>
                <a:spcPts val="3589"/>
              </a:lnSpc>
            </a:pPr>
            <a:r>
              <a:rPr lang="en-US" sz="1100">
                <a:solidFill>
                  <a:srgbClr val="C94827"/>
                </a:solidFill>
                <a:latin typeface="Arimo"/>
              </a:rPr>
              <a:t>    bid=int(input("Enter Book id :"))</a:t>
            </a:r>
          </a:p>
          <a:p>
            <a:pPr>
              <a:lnSpc>
                <a:spcPts val="3589"/>
              </a:lnSpc>
            </a:pPr>
            <a:r>
              <a:rPr lang="en-US" sz="1100">
                <a:solidFill>
                  <a:srgbClr val="C94827"/>
                </a:solidFill>
                <a:latin typeface="Arimo"/>
              </a:rPr>
              <a:t>    if bid in dfbooks['Book_id'].values:</a:t>
            </a:r>
          </a:p>
          <a:p>
            <a:pPr>
              <a:lnSpc>
                <a:spcPts val="3589"/>
              </a:lnSpc>
            </a:pPr>
            <a:r>
              <a:rPr lang="en-US" sz="1100">
                <a:solidFill>
                  <a:srgbClr val="C94827"/>
                </a:solidFill>
                <a:latin typeface="Arimo"/>
              </a:rPr>
              <a:t>      nm=input("Enter the column name to change: ")</a:t>
            </a:r>
          </a:p>
          <a:p>
            <a:pPr>
              <a:lnSpc>
                <a:spcPts val="3589"/>
              </a:lnSpc>
            </a:pPr>
            <a:r>
              <a:rPr lang="en-US" sz="1100">
                <a:solidFill>
                  <a:srgbClr val="C94827"/>
                </a:solidFill>
                <a:latin typeface="Arimo"/>
              </a:rPr>
              <a:t>      val1=eval(input("Enter it's value: if string in quotes(''): "))</a:t>
            </a:r>
          </a:p>
          <a:p>
            <a:pPr>
              <a:lnSpc>
                <a:spcPts val="3589"/>
              </a:lnSpc>
            </a:pPr>
            <a:r>
              <a:rPr lang="en-US" sz="1100">
                <a:solidFill>
                  <a:srgbClr val="C94827"/>
                </a:solidFill>
                <a:latin typeface="Arimo"/>
              </a:rPr>
              <a:t>      dfbooks.loc[(dfbooks['Book_id'] == bid),nm]=val1</a:t>
            </a:r>
          </a:p>
          <a:p>
            <a:pPr>
              <a:lnSpc>
                <a:spcPts val="3589"/>
              </a:lnSpc>
            </a:pPr>
            <a:r>
              <a:rPr lang="en-US" sz="1100">
                <a:solidFill>
                  <a:srgbClr val="C94827"/>
                </a:solidFill>
                <a:latin typeface="Arimo"/>
              </a:rPr>
              <a:t>      print("Book id -",bid,"has been updated successfully...")</a:t>
            </a:r>
          </a:p>
          <a:p>
            <a:pPr>
              <a:lnSpc>
                <a:spcPts val="3589"/>
              </a:lnSpc>
            </a:pPr>
            <a:r>
              <a:rPr lang="en-US" sz="1100">
                <a:solidFill>
                  <a:srgbClr val="C94827"/>
                </a:solidFill>
                <a:latin typeface="Arimo"/>
              </a:rPr>
              <a:t>      print(dfbooks.loc[dfbooks['Book_id']==bid])</a:t>
            </a:r>
          </a:p>
          <a:p>
            <a:pPr>
              <a:lnSpc>
                <a:spcPts val="3589"/>
              </a:lnSpc>
            </a:pPr>
            <a:r>
              <a:rPr lang="en-US" sz="1100">
                <a:solidFill>
                  <a:srgbClr val="C94827"/>
                </a:solidFill>
                <a:latin typeface="Arimo"/>
              </a:rPr>
              <a:t>    else:</a:t>
            </a:r>
          </a:p>
          <a:p>
            <a:pPr>
              <a:lnSpc>
                <a:spcPts val="3589"/>
              </a:lnSpc>
            </a:pPr>
            <a:r>
              <a:rPr lang="en-US" sz="1100">
                <a:solidFill>
                  <a:srgbClr val="C94827"/>
                </a:solidFill>
                <a:latin typeface="Arimo"/>
              </a:rPr>
              <a:t>      print("Book is not found...")</a:t>
            </a:r>
          </a:p>
          <a:p>
            <a:pPr>
              <a:lnSpc>
                <a:spcPts val="3589"/>
              </a:lnSpc>
            </a:pPr>
            <a:r>
              <a:rPr lang="en-US" sz="1100">
                <a:solidFill>
                  <a:srgbClr val="C94827"/>
                </a:solidFill>
                <a:latin typeface="Arimo"/>
              </a:rPr>
              <a:t>      dfbooks.to_csv("Books.csv",index=False)</a:t>
            </a:r>
          </a:p>
          <a:p>
            <a:pPr>
              <a:lnSpc>
                <a:spcPts val="3589"/>
              </a:lnSpc>
            </a:pPr>
            <a:r>
              <a:rPr lang="en-US" sz="1100">
                <a:solidFill>
                  <a:srgbClr val="C94827"/>
                </a:solidFill>
                <a:latin typeface="Arimo"/>
              </a:rPr>
              <a:t>      ans=input("Do you want to edit more books?")</a:t>
            </a:r>
          </a:p>
          <a:p>
            <a:pPr>
              <a:lnSpc>
                <a:spcPts val="3589"/>
              </a:lnSpc>
            </a:pPr>
            <a:r>
              <a:rPr lang="en-US" sz="1100">
                <a:solidFill>
                  <a:srgbClr val="C94827"/>
                </a:solidFill>
                <a:latin typeface="Arimo"/>
              </a:rPr>
              <a:t>      print(ans)</a:t>
            </a:r>
          </a:p>
          <a:p>
            <a:pPr>
              <a:lnSpc>
                <a:spcPts val="1769"/>
              </a:lnSpc>
            </a:pPr>
          </a:p>
        </p:txBody>
      </p:sp>
      <p:sp>
        <p:nvSpPr>
          <p:cNvPr name="TextBox 7" id="7"/>
          <p:cNvSpPr txBox="true"/>
          <p:nvPr/>
        </p:nvSpPr>
        <p:spPr>
          <a:xfrm rot="0">
            <a:off x="9719035" y="333163"/>
            <a:ext cx="8157478" cy="9540514"/>
          </a:xfrm>
          <a:prstGeom prst="rect">
            <a:avLst/>
          </a:prstGeom>
        </p:spPr>
        <p:txBody>
          <a:bodyPr anchor="t" rtlCol="false" tIns="0" lIns="0" bIns="0" rIns="0">
            <a:spAutoFit/>
          </a:bodyPr>
          <a:lstStyle/>
          <a:p>
            <a:pPr>
              <a:lnSpc>
                <a:spcPts val="3449"/>
              </a:lnSpc>
            </a:pPr>
            <a:r>
              <a:rPr lang="en-US" sz="2464">
                <a:solidFill>
                  <a:srgbClr val="C94827"/>
                </a:solidFill>
                <a:latin typeface="Libre Franklin Black"/>
              </a:rPr>
              <a:t>def add_member():</a:t>
            </a:r>
          </a:p>
          <a:p>
            <a:pPr>
              <a:lnSpc>
                <a:spcPts val="3449"/>
              </a:lnSpc>
            </a:pPr>
            <a:r>
              <a:rPr lang="en-US" sz="1000">
                <a:solidFill>
                  <a:srgbClr val="C94827"/>
                </a:solidFill>
                <a:latin typeface="Arimo"/>
              </a:rPr>
              <a:t>  dfmembers=pd.read_csv("Members.csv")</a:t>
            </a:r>
          </a:p>
          <a:p>
            <a:pPr>
              <a:lnSpc>
                <a:spcPts val="3449"/>
              </a:lnSpc>
            </a:pPr>
            <a:r>
              <a:rPr lang="en-US" sz="1000">
                <a:solidFill>
                  <a:srgbClr val="C94827"/>
                </a:solidFill>
                <a:latin typeface="Arimo"/>
              </a:rPr>
              <a:t>  ans='y'</a:t>
            </a:r>
          </a:p>
          <a:p>
            <a:pPr>
              <a:lnSpc>
                <a:spcPts val="3449"/>
              </a:lnSpc>
            </a:pPr>
            <a:r>
              <a:rPr lang="en-US" sz="1000">
                <a:solidFill>
                  <a:srgbClr val="C94827"/>
                </a:solidFill>
                <a:latin typeface="Arimo"/>
              </a:rPr>
              <a:t>  mid=0</a:t>
            </a:r>
          </a:p>
          <a:p>
            <a:pPr>
              <a:lnSpc>
                <a:spcPts val="3449"/>
              </a:lnSpc>
            </a:pPr>
            <a:r>
              <a:rPr lang="en-US" sz="1000">
                <a:solidFill>
                  <a:srgbClr val="C94827"/>
                </a:solidFill>
                <a:latin typeface="Arimo"/>
              </a:rPr>
              <a:t>  while ans=='y' or ans=='Y':</a:t>
            </a:r>
          </a:p>
          <a:p>
            <a:pPr>
              <a:lnSpc>
                <a:spcPts val="3449"/>
              </a:lnSpc>
            </a:pPr>
            <a:r>
              <a:rPr lang="en-US" sz="1000">
                <a:solidFill>
                  <a:srgbClr val="C94827"/>
                </a:solidFill>
                <a:latin typeface="Arimo"/>
              </a:rPr>
              <a:t>    df=dfmembers.sort_values(by='Member_id')</a:t>
            </a:r>
          </a:p>
          <a:p>
            <a:pPr>
              <a:lnSpc>
                <a:spcPts val="3449"/>
              </a:lnSpc>
            </a:pPr>
            <a:r>
              <a:rPr lang="en-US" sz="1000">
                <a:solidFill>
                  <a:srgbClr val="C94827"/>
                </a:solidFill>
                <a:latin typeface="Arimo"/>
              </a:rPr>
              <a:t>    df=df.tail(1)</a:t>
            </a:r>
          </a:p>
          <a:p>
            <a:pPr>
              <a:lnSpc>
                <a:spcPts val="3449"/>
              </a:lnSpc>
            </a:pPr>
            <a:r>
              <a:rPr lang="en-US" sz="1000">
                <a:solidFill>
                  <a:srgbClr val="C94827"/>
                </a:solidFill>
                <a:latin typeface="Arimo"/>
              </a:rPr>
              <a:t>    mid=df.iloc[0,0]+1</a:t>
            </a:r>
          </a:p>
          <a:p>
            <a:pPr>
              <a:lnSpc>
                <a:spcPts val="3449"/>
              </a:lnSpc>
            </a:pPr>
            <a:r>
              <a:rPr lang="en-US" sz="1000">
                <a:solidFill>
                  <a:srgbClr val="C94827"/>
                </a:solidFill>
                <a:latin typeface="Arimo"/>
              </a:rPr>
              <a:t>    print("New Member id : ",mid)</a:t>
            </a:r>
          </a:p>
          <a:p>
            <a:pPr>
              <a:lnSpc>
                <a:spcPts val="3449"/>
              </a:lnSpc>
            </a:pPr>
            <a:r>
              <a:rPr lang="en-US" sz="1000">
                <a:solidFill>
                  <a:srgbClr val="C94827"/>
                </a:solidFill>
                <a:latin typeface="Arimo"/>
              </a:rPr>
              <a:t>    mem_nam=input("Enter Member Name :")</a:t>
            </a:r>
          </a:p>
          <a:p>
            <a:pPr>
              <a:lnSpc>
                <a:spcPts val="3449"/>
              </a:lnSpc>
            </a:pPr>
            <a:r>
              <a:rPr lang="en-US" sz="1000">
                <a:solidFill>
                  <a:srgbClr val="C94827"/>
                </a:solidFill>
                <a:latin typeface="Arimo"/>
              </a:rPr>
              <a:t>    age=int(input("Enter Age :"))</a:t>
            </a:r>
          </a:p>
          <a:p>
            <a:pPr>
              <a:lnSpc>
                <a:spcPts val="3449"/>
              </a:lnSpc>
            </a:pPr>
            <a:r>
              <a:rPr lang="en-US" sz="1000">
                <a:solidFill>
                  <a:srgbClr val="C94827"/>
                </a:solidFill>
                <a:latin typeface="Arimo"/>
              </a:rPr>
              <a:t>    phno=int(input("Enter Contact :"))</a:t>
            </a:r>
          </a:p>
          <a:p>
            <a:pPr>
              <a:lnSpc>
                <a:spcPts val="3449"/>
              </a:lnSpc>
            </a:pPr>
            <a:r>
              <a:rPr lang="en-US" sz="1000">
                <a:solidFill>
                  <a:srgbClr val="C94827"/>
                </a:solidFill>
                <a:latin typeface="Arimo"/>
              </a:rPr>
              <a:t>    addr=input("Enter Address :")</a:t>
            </a:r>
          </a:p>
          <a:p>
            <a:pPr>
              <a:lnSpc>
                <a:spcPts val="3449"/>
              </a:lnSpc>
            </a:pPr>
            <a:r>
              <a:rPr lang="en-US" sz="1000">
                <a:solidFill>
                  <a:srgbClr val="C94827"/>
                </a:solidFill>
                <a:latin typeface="Arimo"/>
              </a:rPr>
              <a:t>    mship=input("Enter Membership Status (Y/N) :")</a:t>
            </a:r>
          </a:p>
          <a:p>
            <a:pPr>
              <a:lnSpc>
                <a:spcPts val="3449"/>
              </a:lnSpc>
            </a:pPr>
            <a:r>
              <a:rPr lang="en-US" sz="1000">
                <a:solidFill>
                  <a:srgbClr val="C94827"/>
                </a:solidFill>
                <a:latin typeface="Arimo"/>
              </a:rPr>
              <a:t>    iss_st='N'</a:t>
            </a:r>
          </a:p>
          <a:p>
            <a:pPr>
              <a:lnSpc>
                <a:spcPts val="3449"/>
              </a:lnSpc>
            </a:pPr>
            <a:r>
              <a:rPr lang="en-US" sz="1000">
                <a:solidFill>
                  <a:srgbClr val="C94827"/>
                </a:solidFill>
                <a:latin typeface="Arimo"/>
              </a:rPr>
              <a:t>    data=[mid,mem_nam,age,phno,addr,mship,iss_st]</a:t>
            </a:r>
          </a:p>
          <a:p>
            <a:pPr>
              <a:lnSpc>
                <a:spcPts val="3449"/>
              </a:lnSpc>
            </a:pPr>
            <a:r>
              <a:rPr lang="en-US" sz="1000">
                <a:solidFill>
                  <a:srgbClr val="C94827"/>
                </a:solidFill>
                <a:latin typeface="Arimo"/>
              </a:rPr>
              <a:t>    dfmembers.loc[len(dfmembers)]=data</a:t>
            </a:r>
          </a:p>
          <a:p>
            <a:pPr>
              <a:lnSpc>
                <a:spcPts val="3449"/>
              </a:lnSpc>
            </a:pPr>
            <a:r>
              <a:rPr lang="en-US" sz="1000">
                <a:solidFill>
                  <a:srgbClr val="C94827"/>
                </a:solidFill>
                <a:latin typeface="Arimo"/>
              </a:rPr>
              <a:t>    dfmembers.to_csv("Members.csv",index=False)</a:t>
            </a:r>
          </a:p>
          <a:p>
            <a:pPr>
              <a:lnSpc>
                <a:spcPts val="3449"/>
              </a:lnSpc>
            </a:pPr>
            <a:r>
              <a:rPr lang="en-US" sz="1000">
                <a:solidFill>
                  <a:srgbClr val="C94827"/>
                </a:solidFill>
                <a:latin typeface="Arimo"/>
              </a:rPr>
              <a:t>    print("A New Member added Successfully....")</a:t>
            </a:r>
          </a:p>
          <a:p>
            <a:pPr>
              <a:lnSpc>
                <a:spcPts val="3449"/>
              </a:lnSpc>
            </a:pPr>
            <a:r>
              <a:rPr lang="en-US" sz="1000">
                <a:solidFill>
                  <a:srgbClr val="C94827"/>
                </a:solidFill>
                <a:latin typeface="Arimo"/>
              </a:rPr>
              <a:t>    ans=input("Do you want to add more Members?")</a:t>
            </a:r>
          </a:p>
          <a:p>
            <a:pPr>
              <a:lnSpc>
                <a:spcPts val="3449"/>
              </a:lnSpc>
            </a:pPr>
            <a:r>
              <a:rPr lang="en-US" sz="1000">
                <a:solidFill>
                  <a:srgbClr val="C94827"/>
                </a:solidFill>
                <a:latin typeface="Arimo"/>
              </a:rPr>
              <a:t>    print(dfmembers)</a:t>
            </a:r>
          </a:p>
          <a:p>
            <a:pPr>
              <a:lnSpc>
                <a:spcPts val="3449"/>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922840">
            <a:off x="-1221011" y="-981769"/>
            <a:ext cx="3306766" cy="289793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613952">
            <a:off x="15312001" y="7987076"/>
            <a:ext cx="3894598" cy="214556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530026" y="-230258"/>
            <a:ext cx="2115049" cy="2517916"/>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8825" y="8069560"/>
            <a:ext cx="2115049" cy="2517916"/>
          </a:xfrm>
          <a:prstGeom prst="rect">
            <a:avLst/>
          </a:prstGeom>
        </p:spPr>
      </p:pic>
      <p:sp>
        <p:nvSpPr>
          <p:cNvPr name="TextBox 6" id="6"/>
          <p:cNvSpPr txBox="true"/>
          <p:nvPr/>
        </p:nvSpPr>
        <p:spPr>
          <a:xfrm rot="0">
            <a:off x="432372" y="333163"/>
            <a:ext cx="8157478" cy="10843534"/>
          </a:xfrm>
          <a:prstGeom prst="rect">
            <a:avLst/>
          </a:prstGeom>
        </p:spPr>
        <p:txBody>
          <a:bodyPr anchor="t" rtlCol="false" tIns="0" lIns="0" bIns="0" rIns="0">
            <a:spAutoFit/>
          </a:bodyPr>
          <a:lstStyle/>
          <a:p>
            <a:pPr>
              <a:lnSpc>
                <a:spcPts val="3449"/>
              </a:lnSpc>
            </a:pPr>
            <a:r>
              <a:rPr lang="en-US" sz="2464">
                <a:solidFill>
                  <a:srgbClr val="C94827"/>
                </a:solidFill>
                <a:latin typeface="Libre Franklin Black"/>
              </a:rPr>
              <a:t>def del_member():</a:t>
            </a:r>
          </a:p>
          <a:p>
            <a:pPr>
              <a:lnSpc>
                <a:spcPts val="3449"/>
              </a:lnSpc>
            </a:pPr>
            <a:r>
              <a:rPr lang="en-US" sz="2399">
                <a:solidFill>
                  <a:srgbClr val="C94827"/>
                </a:solidFill>
                <a:latin typeface="Arimo"/>
              </a:rPr>
              <a:t>  dfmembers=pd.read_csv("Members.csv")</a:t>
            </a:r>
          </a:p>
          <a:p>
            <a:pPr>
              <a:lnSpc>
                <a:spcPts val="3449"/>
              </a:lnSpc>
            </a:pPr>
            <a:r>
              <a:rPr lang="en-US" sz="2399">
                <a:solidFill>
                  <a:srgbClr val="C94827"/>
                </a:solidFill>
                <a:latin typeface="Arimo"/>
              </a:rPr>
              <a:t>  ans='y'</a:t>
            </a:r>
          </a:p>
          <a:p>
            <a:pPr>
              <a:lnSpc>
                <a:spcPts val="3449"/>
              </a:lnSpc>
            </a:pPr>
            <a:r>
              <a:rPr lang="en-US" sz="2399">
                <a:solidFill>
                  <a:srgbClr val="C94827"/>
                </a:solidFill>
                <a:latin typeface="Arimo"/>
              </a:rPr>
              <a:t>  mid=0</a:t>
            </a:r>
          </a:p>
          <a:p>
            <a:pPr>
              <a:lnSpc>
                <a:spcPts val="3449"/>
              </a:lnSpc>
            </a:pPr>
            <a:r>
              <a:rPr lang="en-US" sz="2399">
                <a:solidFill>
                  <a:srgbClr val="C94827"/>
                </a:solidFill>
                <a:latin typeface="Arimo"/>
              </a:rPr>
              <a:t>  while ans=='y' or ans=='Y':</a:t>
            </a:r>
          </a:p>
          <a:p>
            <a:pPr>
              <a:lnSpc>
                <a:spcPts val="3449"/>
              </a:lnSpc>
            </a:pPr>
            <a:r>
              <a:rPr lang="en-US" sz="2399">
                <a:solidFill>
                  <a:srgbClr val="C94827"/>
                </a:solidFill>
                <a:latin typeface="Arimo"/>
              </a:rPr>
              <a:t>    mid=int(input("Enter Member id :"))</a:t>
            </a:r>
          </a:p>
          <a:p>
            <a:pPr>
              <a:lnSpc>
                <a:spcPts val="3449"/>
              </a:lnSpc>
            </a:pPr>
            <a:r>
              <a:rPr lang="en-US" sz="2399">
                <a:solidFill>
                  <a:srgbClr val="C94827"/>
                </a:solidFill>
                <a:latin typeface="Arimo"/>
              </a:rPr>
              <a:t>    if mid in dfmembers['Member_id'].values:</a:t>
            </a:r>
          </a:p>
          <a:p>
            <a:pPr>
              <a:lnSpc>
                <a:spcPts val="3449"/>
              </a:lnSpc>
            </a:pPr>
            <a:r>
              <a:rPr lang="en-US" sz="2399">
                <a:solidFill>
                  <a:srgbClr val="C94827"/>
                </a:solidFill>
                <a:latin typeface="Arimo"/>
              </a:rPr>
              <a:t>      print(dfmembers.loc[dfmembers.Member_id==mid,['Member_name','Age']])</a:t>
            </a:r>
          </a:p>
          <a:p>
            <a:pPr>
              <a:lnSpc>
                <a:spcPts val="3449"/>
              </a:lnSpc>
            </a:pPr>
            <a:r>
              <a:rPr lang="en-US" sz="2399">
                <a:solidFill>
                  <a:srgbClr val="C94827"/>
                </a:solidFill>
                <a:latin typeface="Arimo"/>
              </a:rPr>
              <a:t>      ans=input("Do you want to really delete it(Y/N)")</a:t>
            </a:r>
          </a:p>
          <a:p>
            <a:pPr>
              <a:lnSpc>
                <a:spcPts val="3449"/>
              </a:lnSpc>
            </a:pPr>
            <a:r>
              <a:rPr lang="en-US" sz="2399">
                <a:solidFill>
                  <a:srgbClr val="C94827"/>
                </a:solidFill>
                <a:latin typeface="Arimo"/>
              </a:rPr>
              <a:t>      if ans=='y' or ans=='Y':</a:t>
            </a:r>
          </a:p>
          <a:p>
            <a:pPr>
              <a:lnSpc>
                <a:spcPts val="3449"/>
              </a:lnSpc>
            </a:pPr>
            <a:r>
              <a:rPr lang="en-US" sz="2399">
                <a:solidFill>
                  <a:srgbClr val="C94827"/>
                </a:solidFill>
                <a:latin typeface="Arimo"/>
              </a:rPr>
              <a:t>        dfmembers.drop(dfmembers[dfmembers['Member_id']==mid].index,inplace= True)</a:t>
            </a:r>
          </a:p>
          <a:p>
            <a:pPr>
              <a:lnSpc>
                <a:spcPts val="3449"/>
              </a:lnSpc>
            </a:pPr>
            <a:r>
              <a:rPr lang="en-US" sz="2399">
                <a:solidFill>
                  <a:srgbClr val="C94827"/>
                </a:solidFill>
                <a:latin typeface="Arimo"/>
              </a:rPr>
              <a:t>        print("Member id -",mid,"has been deleted successfully...")</a:t>
            </a:r>
          </a:p>
          <a:p>
            <a:pPr>
              <a:lnSpc>
                <a:spcPts val="3449"/>
              </a:lnSpc>
            </a:pPr>
            <a:r>
              <a:rPr lang="en-US" sz="2399">
                <a:solidFill>
                  <a:srgbClr val="C94827"/>
                </a:solidFill>
                <a:latin typeface="Arimo"/>
              </a:rPr>
              <a:t>      else:</a:t>
            </a:r>
          </a:p>
          <a:p>
            <a:pPr>
              <a:lnSpc>
                <a:spcPts val="3449"/>
              </a:lnSpc>
            </a:pPr>
            <a:r>
              <a:rPr lang="en-US" sz="2399">
                <a:solidFill>
                  <a:srgbClr val="C94827"/>
                </a:solidFill>
                <a:latin typeface="Arimo"/>
              </a:rPr>
              <a:t>        print("Member is not found...")</a:t>
            </a:r>
          </a:p>
          <a:p>
            <a:pPr>
              <a:lnSpc>
                <a:spcPts val="3449"/>
              </a:lnSpc>
            </a:pPr>
            <a:r>
              <a:rPr lang="en-US" sz="2399">
                <a:solidFill>
                  <a:srgbClr val="C94827"/>
                </a:solidFill>
                <a:latin typeface="Arimo"/>
              </a:rPr>
              <a:t>        dfmembers.to_csv("Members.csv",index=False)</a:t>
            </a:r>
          </a:p>
          <a:p>
            <a:pPr>
              <a:lnSpc>
                <a:spcPts val="3449"/>
              </a:lnSpc>
            </a:pPr>
            <a:r>
              <a:rPr lang="en-US" sz="2399">
                <a:solidFill>
                  <a:srgbClr val="C94827"/>
                </a:solidFill>
                <a:latin typeface="Arimo"/>
              </a:rPr>
              <a:t>        ans=input("Do you want to delete more members?")</a:t>
            </a:r>
          </a:p>
          <a:p>
            <a:pPr>
              <a:lnSpc>
                <a:spcPts val="3449"/>
              </a:lnSpc>
            </a:pPr>
            <a:r>
              <a:rPr lang="en-US" sz="2399">
                <a:solidFill>
                  <a:srgbClr val="C94827"/>
                </a:solidFill>
                <a:latin typeface="Arimo"/>
              </a:rPr>
              <a:t>        print(dfmembers)</a:t>
            </a:r>
          </a:p>
          <a:p>
            <a:pPr>
              <a:lnSpc>
                <a:spcPts val="3449"/>
              </a:lnSpc>
            </a:pPr>
          </a:p>
          <a:p>
            <a:pPr>
              <a:lnSpc>
                <a:spcPts val="3449"/>
              </a:lnSpc>
            </a:pPr>
          </a:p>
        </p:txBody>
      </p:sp>
      <p:sp>
        <p:nvSpPr>
          <p:cNvPr name="TextBox 7" id="7"/>
          <p:cNvSpPr txBox="true"/>
          <p:nvPr/>
        </p:nvSpPr>
        <p:spPr>
          <a:xfrm rot="0">
            <a:off x="9719035" y="333163"/>
            <a:ext cx="8157478" cy="10409194"/>
          </a:xfrm>
          <a:prstGeom prst="rect">
            <a:avLst/>
          </a:prstGeom>
        </p:spPr>
        <p:txBody>
          <a:bodyPr anchor="t" rtlCol="false" tIns="0" lIns="0" bIns="0" rIns="0">
            <a:spAutoFit/>
          </a:bodyPr>
          <a:lstStyle/>
          <a:p>
            <a:pPr>
              <a:lnSpc>
                <a:spcPts val="3449"/>
              </a:lnSpc>
            </a:pPr>
            <a:r>
              <a:rPr lang="en-US" sz="2464">
                <a:solidFill>
                  <a:srgbClr val="C94827"/>
                </a:solidFill>
                <a:latin typeface="Libre Franklin Black"/>
              </a:rPr>
              <a:t>def edit_member():</a:t>
            </a:r>
          </a:p>
          <a:p>
            <a:pPr>
              <a:lnSpc>
                <a:spcPts val="3449"/>
              </a:lnSpc>
            </a:pPr>
            <a:r>
              <a:rPr lang="en-US" sz="1200">
                <a:solidFill>
                  <a:srgbClr val="C94827"/>
                </a:solidFill>
                <a:latin typeface="Arimo"/>
              </a:rPr>
              <a:t>  dfmembers=pd.read_csv("Members.csv")</a:t>
            </a:r>
          </a:p>
          <a:p>
            <a:pPr>
              <a:lnSpc>
                <a:spcPts val="3449"/>
              </a:lnSpc>
            </a:pPr>
            <a:r>
              <a:rPr lang="en-US" sz="1200">
                <a:solidFill>
                  <a:srgbClr val="C94827"/>
                </a:solidFill>
                <a:latin typeface="Arimo"/>
              </a:rPr>
              <a:t>  print(dfmembers)</a:t>
            </a:r>
          </a:p>
          <a:p>
            <a:pPr>
              <a:lnSpc>
                <a:spcPts val="3449"/>
              </a:lnSpc>
            </a:pPr>
            <a:r>
              <a:rPr lang="en-US" sz="1200">
                <a:solidFill>
                  <a:srgbClr val="C94827"/>
                </a:solidFill>
                <a:latin typeface="Arimo"/>
              </a:rPr>
              <a:t>  ans='y'</a:t>
            </a:r>
          </a:p>
          <a:p>
            <a:pPr>
              <a:lnSpc>
                <a:spcPts val="3449"/>
              </a:lnSpc>
            </a:pPr>
            <a:r>
              <a:rPr lang="en-US" sz="1200">
                <a:solidFill>
                  <a:srgbClr val="C94827"/>
                </a:solidFill>
                <a:latin typeface="Arimo"/>
              </a:rPr>
              <a:t>  mid=0</a:t>
            </a:r>
          </a:p>
          <a:p>
            <a:pPr>
              <a:lnSpc>
                <a:spcPts val="3449"/>
              </a:lnSpc>
            </a:pPr>
            <a:r>
              <a:rPr lang="en-US" sz="1200">
                <a:solidFill>
                  <a:srgbClr val="C94827"/>
                </a:solidFill>
                <a:latin typeface="Arimo"/>
              </a:rPr>
              <a:t>  while ans=='y' or ans=='Y':</a:t>
            </a:r>
          </a:p>
          <a:p>
            <a:pPr>
              <a:lnSpc>
                <a:spcPts val="3449"/>
              </a:lnSpc>
            </a:pPr>
            <a:r>
              <a:rPr lang="en-US" sz="1200">
                <a:solidFill>
                  <a:srgbClr val="C94827"/>
                </a:solidFill>
                <a:latin typeface="Arimo"/>
              </a:rPr>
              <a:t>    mid=int(input("Enter Member id :"))</a:t>
            </a:r>
          </a:p>
          <a:p>
            <a:pPr>
              <a:lnSpc>
                <a:spcPts val="3449"/>
              </a:lnSpc>
            </a:pPr>
            <a:r>
              <a:rPr lang="en-US" sz="1200">
                <a:solidFill>
                  <a:srgbClr val="C94827"/>
                </a:solidFill>
                <a:latin typeface="Arimo"/>
              </a:rPr>
              <a:t>    if mid in dfmembers['Member_id'].values:</a:t>
            </a:r>
          </a:p>
          <a:p>
            <a:pPr>
              <a:lnSpc>
                <a:spcPts val="3449"/>
              </a:lnSpc>
            </a:pPr>
            <a:r>
              <a:rPr lang="en-US" sz="1200">
                <a:solidFill>
                  <a:srgbClr val="C94827"/>
                </a:solidFill>
                <a:latin typeface="Arimo"/>
              </a:rPr>
              <a:t>      nm=input("Enter the column name to change: ")</a:t>
            </a:r>
          </a:p>
          <a:p>
            <a:pPr>
              <a:lnSpc>
                <a:spcPts val="3449"/>
              </a:lnSpc>
            </a:pPr>
            <a:r>
              <a:rPr lang="en-US" sz="1200">
                <a:solidFill>
                  <a:srgbClr val="C94827"/>
                </a:solidFill>
                <a:latin typeface="Arimo"/>
              </a:rPr>
              <a:t>      val1=eval(input("Enter it's value: if string in quotes(''): "))</a:t>
            </a:r>
          </a:p>
          <a:p>
            <a:pPr>
              <a:lnSpc>
                <a:spcPts val="3449"/>
              </a:lnSpc>
            </a:pPr>
            <a:r>
              <a:rPr lang="en-US" sz="1200">
                <a:solidFill>
                  <a:srgbClr val="C94827"/>
                </a:solidFill>
                <a:latin typeface="Arimo"/>
              </a:rPr>
              <a:t>      dfmembers.loc[(dfmembers['Member_id'] == mid),nm]=val1</a:t>
            </a:r>
          </a:p>
          <a:p>
            <a:pPr>
              <a:lnSpc>
                <a:spcPts val="3449"/>
              </a:lnSpc>
            </a:pPr>
            <a:r>
              <a:rPr lang="en-US" sz="1200">
                <a:solidFill>
                  <a:srgbClr val="C94827"/>
                </a:solidFill>
                <a:latin typeface="Arimo"/>
              </a:rPr>
              <a:t>      print("Member id -",mid,"has been updated successfully...")</a:t>
            </a:r>
          </a:p>
          <a:p>
            <a:pPr>
              <a:lnSpc>
                <a:spcPts val="3449"/>
              </a:lnSpc>
            </a:pPr>
            <a:r>
              <a:rPr lang="en-US" sz="1200">
                <a:solidFill>
                  <a:srgbClr val="C94827"/>
                </a:solidFill>
                <a:latin typeface="Arimo"/>
              </a:rPr>
              <a:t>      print(dfmembers.loc[dfmembers['Member_id']==mid])</a:t>
            </a:r>
          </a:p>
          <a:p>
            <a:pPr>
              <a:lnSpc>
                <a:spcPts val="3449"/>
              </a:lnSpc>
            </a:pPr>
            <a:r>
              <a:rPr lang="en-US" sz="1200">
                <a:solidFill>
                  <a:srgbClr val="C94827"/>
                </a:solidFill>
                <a:latin typeface="Arimo"/>
              </a:rPr>
              <a:t>    else:</a:t>
            </a:r>
          </a:p>
          <a:p>
            <a:pPr>
              <a:lnSpc>
                <a:spcPts val="3449"/>
              </a:lnSpc>
            </a:pPr>
            <a:r>
              <a:rPr lang="en-US" sz="1200">
                <a:solidFill>
                  <a:srgbClr val="C94827"/>
                </a:solidFill>
                <a:latin typeface="Arimo"/>
              </a:rPr>
              <a:t>      print("Member is not found...")</a:t>
            </a:r>
          </a:p>
          <a:p>
            <a:pPr>
              <a:lnSpc>
                <a:spcPts val="3449"/>
              </a:lnSpc>
            </a:pPr>
            <a:r>
              <a:rPr lang="en-US" sz="1200">
                <a:solidFill>
                  <a:srgbClr val="C94827"/>
                </a:solidFill>
                <a:latin typeface="Arimo"/>
              </a:rPr>
              <a:t>      dfmembers.to_csv("Members.csv",index=False)</a:t>
            </a:r>
          </a:p>
          <a:p>
            <a:pPr>
              <a:lnSpc>
                <a:spcPts val="3449"/>
              </a:lnSpc>
            </a:pPr>
            <a:r>
              <a:rPr lang="en-US" sz="1200">
                <a:solidFill>
                  <a:srgbClr val="C94827"/>
                </a:solidFill>
                <a:latin typeface="Arimo"/>
              </a:rPr>
              <a:t>      ans=input("Do you want to edit more Members?")</a:t>
            </a:r>
          </a:p>
          <a:p>
            <a:pPr>
              <a:lnSpc>
                <a:spcPts val="3449"/>
              </a:lnSpc>
            </a:pPr>
            <a:r>
              <a:rPr lang="en-US" sz="1200">
                <a:solidFill>
                  <a:srgbClr val="C94827"/>
                </a:solidFill>
                <a:latin typeface="Arimo"/>
              </a:rPr>
              <a:t>      print(dfmembers)</a:t>
            </a:r>
          </a:p>
          <a:p>
            <a:pPr>
              <a:lnSpc>
                <a:spcPts val="3449"/>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922840">
            <a:off x="-1221011" y="-981769"/>
            <a:ext cx="3306766" cy="289793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613952">
            <a:off x="15312001" y="7987076"/>
            <a:ext cx="3894598" cy="214556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530026" y="-230258"/>
            <a:ext cx="2115049" cy="2517916"/>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8825" y="8069560"/>
            <a:ext cx="2115049" cy="2517916"/>
          </a:xfrm>
          <a:prstGeom prst="rect">
            <a:avLst/>
          </a:prstGeom>
        </p:spPr>
      </p:pic>
      <p:sp>
        <p:nvSpPr>
          <p:cNvPr name="TextBox 6" id="6"/>
          <p:cNvSpPr txBox="true"/>
          <p:nvPr/>
        </p:nvSpPr>
        <p:spPr>
          <a:xfrm rot="0">
            <a:off x="432372" y="352213"/>
            <a:ext cx="8157478" cy="9577344"/>
          </a:xfrm>
          <a:prstGeom prst="rect">
            <a:avLst/>
          </a:prstGeom>
        </p:spPr>
        <p:txBody>
          <a:bodyPr anchor="t" rtlCol="false" tIns="0" lIns="0" bIns="0" rIns="0">
            <a:spAutoFit/>
          </a:bodyPr>
          <a:lstStyle/>
          <a:p>
            <a:pPr>
              <a:lnSpc>
                <a:spcPts val="2049"/>
              </a:lnSpc>
            </a:pPr>
            <a:r>
              <a:rPr lang="en-US" sz="1464">
                <a:solidFill>
                  <a:srgbClr val="C94827"/>
                </a:solidFill>
                <a:latin typeface="Libre Franklin Black"/>
              </a:rPr>
              <a:t>def issue_book():</a:t>
            </a:r>
          </a:p>
          <a:p>
            <a:pPr>
              <a:lnSpc>
                <a:spcPts val="2049"/>
              </a:lnSpc>
            </a:pPr>
            <a:r>
              <a:rPr lang="en-US" sz="200">
                <a:solidFill>
                  <a:srgbClr val="C94827"/>
                </a:solidFill>
                <a:latin typeface="Arimo"/>
              </a:rPr>
              <a:t>  dfbooks=pd.read_csv("Books.csv")</a:t>
            </a:r>
          </a:p>
          <a:p>
            <a:pPr>
              <a:lnSpc>
                <a:spcPts val="2049"/>
              </a:lnSpc>
            </a:pPr>
            <a:r>
              <a:rPr lang="en-US" sz="200">
                <a:solidFill>
                  <a:srgbClr val="C94827"/>
                </a:solidFill>
                <a:latin typeface="Arimo"/>
              </a:rPr>
              <a:t>  dfmembers=pd.read_csv("Members.csv")</a:t>
            </a:r>
          </a:p>
          <a:p>
            <a:pPr>
              <a:lnSpc>
                <a:spcPts val="2049"/>
              </a:lnSpc>
            </a:pPr>
            <a:r>
              <a:rPr lang="en-US" sz="200">
                <a:solidFill>
                  <a:srgbClr val="C94827"/>
                </a:solidFill>
                <a:latin typeface="Arimo"/>
              </a:rPr>
              <a:t>  dftrans=pd.read_csv("Transaction.csv")</a:t>
            </a:r>
          </a:p>
          <a:p>
            <a:pPr>
              <a:lnSpc>
                <a:spcPts val="2049"/>
              </a:lnSpc>
            </a:pPr>
            <a:r>
              <a:rPr lang="en-US" sz="200">
                <a:solidFill>
                  <a:srgbClr val="C94827"/>
                </a:solidFill>
                <a:latin typeface="Arimo"/>
              </a:rPr>
              <a:t>  ans='y'</a:t>
            </a:r>
          </a:p>
          <a:p>
            <a:pPr>
              <a:lnSpc>
                <a:spcPts val="2049"/>
              </a:lnSpc>
            </a:pPr>
            <a:r>
              <a:rPr lang="en-US" sz="200">
                <a:solidFill>
                  <a:srgbClr val="C94827"/>
                </a:solidFill>
                <a:latin typeface="Arimo"/>
              </a:rPr>
              <a:t>  while ans=='y' or ans=='Y':</a:t>
            </a:r>
          </a:p>
          <a:p>
            <a:pPr>
              <a:lnSpc>
                <a:spcPts val="2049"/>
              </a:lnSpc>
            </a:pPr>
            <a:r>
              <a:rPr lang="en-US" sz="200">
                <a:solidFill>
                  <a:srgbClr val="C94827"/>
                </a:solidFill>
                <a:latin typeface="Arimo"/>
              </a:rPr>
              <a:t>    mid=int(input("Enter Member id: "))</a:t>
            </a:r>
          </a:p>
          <a:p>
            <a:pPr>
              <a:lnSpc>
                <a:spcPts val="2049"/>
              </a:lnSpc>
            </a:pPr>
            <a:r>
              <a:rPr lang="en-US" sz="200">
                <a:solidFill>
                  <a:srgbClr val="C94827"/>
                </a:solidFill>
                <a:latin typeface="Arimo"/>
              </a:rPr>
              <a:t>    bid=int(input("Enter Book id to be issued: "))</a:t>
            </a:r>
          </a:p>
          <a:p>
            <a:pPr>
              <a:lnSpc>
                <a:spcPts val="2049"/>
              </a:lnSpc>
            </a:pPr>
            <a:r>
              <a:rPr lang="en-US" sz="200">
                <a:solidFill>
                  <a:srgbClr val="C94827"/>
                </a:solidFill>
                <a:latin typeface="Arimo"/>
              </a:rPr>
              <a:t>    if mid in dfmembers['Member_id'].values:</a:t>
            </a:r>
          </a:p>
          <a:p>
            <a:pPr>
              <a:lnSpc>
                <a:spcPts val="2049"/>
              </a:lnSpc>
            </a:pPr>
            <a:r>
              <a:rPr lang="en-US" sz="200">
                <a:solidFill>
                  <a:srgbClr val="C94827"/>
                </a:solidFill>
                <a:latin typeface="Arimo"/>
              </a:rPr>
              <a:t>      print(dfmembers.loc[dfmembers.Member_id==mid,['Member_name','Age']])</a:t>
            </a:r>
          </a:p>
          <a:p>
            <a:pPr>
              <a:lnSpc>
                <a:spcPts val="2049"/>
              </a:lnSpc>
            </a:pPr>
            <a:r>
              <a:rPr lang="en-US" sz="200">
                <a:solidFill>
                  <a:srgbClr val="C94827"/>
                </a:solidFill>
                <a:latin typeface="Arimo"/>
              </a:rPr>
              <a:t>      mship=dfmembers.loc[dfmembers['Member_id'] == mid,'Membership'].values[0]</a:t>
            </a:r>
          </a:p>
          <a:p>
            <a:pPr>
              <a:lnSpc>
                <a:spcPts val="2049"/>
              </a:lnSpc>
            </a:pPr>
            <a:r>
              <a:rPr lang="en-US" sz="200">
                <a:solidFill>
                  <a:srgbClr val="C94827"/>
                </a:solidFill>
                <a:latin typeface="Arimo"/>
              </a:rPr>
              <a:t>      istatus=dfmembers.loc[dfmembers['Member_id'] == mid,'Issu_status'].values[0]</a:t>
            </a:r>
          </a:p>
          <a:p>
            <a:pPr>
              <a:lnSpc>
                <a:spcPts val="2049"/>
              </a:lnSpc>
            </a:pPr>
            <a:r>
              <a:rPr lang="en-US" sz="200">
                <a:solidFill>
                  <a:srgbClr val="C94827"/>
                </a:solidFill>
                <a:latin typeface="Arimo"/>
              </a:rPr>
              <a:t>      if (mship=='y' or mship=='Y') and (istatus=='n' or istatus=='N'):</a:t>
            </a:r>
          </a:p>
          <a:p>
            <a:pPr>
              <a:lnSpc>
                <a:spcPts val="2049"/>
              </a:lnSpc>
            </a:pPr>
            <a:r>
              <a:rPr lang="en-US" sz="200">
                <a:solidFill>
                  <a:srgbClr val="C94827"/>
                </a:solidFill>
                <a:latin typeface="Arimo"/>
              </a:rPr>
              <a:t>        if bid in dfbooks['Book_id'].values:</a:t>
            </a:r>
          </a:p>
          <a:p>
            <a:pPr>
              <a:lnSpc>
                <a:spcPts val="2049"/>
              </a:lnSpc>
            </a:pPr>
            <a:r>
              <a:rPr lang="en-US" sz="200">
                <a:solidFill>
                  <a:srgbClr val="C94827"/>
                </a:solidFill>
                <a:latin typeface="Arimo"/>
              </a:rPr>
              <a:t>          print(dfbooks.loc[dfbooks.Book_id==bid,['Bname','Copies']])</a:t>
            </a:r>
          </a:p>
          <a:p>
            <a:pPr>
              <a:lnSpc>
                <a:spcPts val="2049"/>
              </a:lnSpc>
            </a:pPr>
            <a:r>
              <a:rPr lang="en-US" sz="200">
                <a:solidFill>
                  <a:srgbClr val="C94827"/>
                </a:solidFill>
                <a:latin typeface="Arimo"/>
              </a:rPr>
              <a:t>          cpy=dfbooks.loc[dfbooks['Book_id'] == bid, 'Copies'].values[0]</a:t>
            </a:r>
          </a:p>
          <a:p>
            <a:pPr>
              <a:lnSpc>
                <a:spcPts val="2049"/>
              </a:lnSpc>
            </a:pPr>
            <a:r>
              <a:rPr lang="en-US" sz="200">
                <a:solidFill>
                  <a:srgbClr val="C94827"/>
                </a:solidFill>
                <a:latin typeface="Arimo"/>
              </a:rPr>
              <a:t>          if cpy&gt;0:</a:t>
            </a:r>
          </a:p>
          <a:p>
            <a:pPr>
              <a:lnSpc>
                <a:spcPts val="2049"/>
              </a:lnSpc>
            </a:pPr>
            <a:r>
              <a:rPr lang="en-US" sz="200">
                <a:solidFill>
                  <a:srgbClr val="C94827"/>
                </a:solidFill>
                <a:latin typeface="Arimo"/>
              </a:rPr>
              <a:t>            dt_iss=input("Please Enter date of Issue(dd/mm/yyyy): ")</a:t>
            </a:r>
          </a:p>
          <a:p>
            <a:pPr>
              <a:lnSpc>
                <a:spcPts val="2049"/>
              </a:lnSpc>
            </a:pPr>
            <a:r>
              <a:rPr lang="en-US" sz="200">
                <a:solidFill>
                  <a:srgbClr val="C94827"/>
                </a:solidFill>
                <a:latin typeface="Arimo"/>
              </a:rPr>
              <a:t>            data=[mid,bid,dt_iss,np.NaN]</a:t>
            </a:r>
          </a:p>
          <a:p>
            <a:pPr>
              <a:lnSpc>
                <a:spcPts val="2049"/>
              </a:lnSpc>
            </a:pPr>
            <a:r>
              <a:rPr lang="en-US" sz="200">
                <a:solidFill>
                  <a:srgbClr val="C94827"/>
                </a:solidFill>
                <a:latin typeface="Arimo"/>
              </a:rPr>
              <a:t>            dftrans.loc[len(dftrans)]=data</a:t>
            </a:r>
          </a:p>
          <a:p>
            <a:pPr>
              <a:lnSpc>
                <a:spcPts val="2049"/>
              </a:lnSpc>
            </a:pPr>
            <a:r>
              <a:rPr lang="en-US" sz="200">
                <a:solidFill>
                  <a:srgbClr val="C94827"/>
                </a:solidFill>
                <a:latin typeface="Arimo"/>
              </a:rPr>
              <a:t>            dfmembers.loc[dfmembers.Member_id == mid,'Issu_status']='Y'</a:t>
            </a:r>
          </a:p>
          <a:p>
            <a:pPr>
              <a:lnSpc>
                <a:spcPts val="2049"/>
              </a:lnSpc>
            </a:pPr>
            <a:r>
              <a:rPr lang="en-US" sz="200">
                <a:solidFill>
                  <a:srgbClr val="C94827"/>
                </a:solidFill>
                <a:latin typeface="Arimo"/>
              </a:rPr>
              <a:t>            dfbooks.loc[dfbooks.Book_id == bid, 'Copies']-=1</a:t>
            </a:r>
          </a:p>
          <a:p>
            <a:pPr>
              <a:lnSpc>
                <a:spcPts val="2049"/>
              </a:lnSpc>
            </a:pPr>
            <a:r>
              <a:rPr lang="en-US" sz="200">
                <a:solidFill>
                  <a:srgbClr val="C94827"/>
                </a:solidFill>
                <a:latin typeface="Arimo"/>
              </a:rPr>
              <a:t>            print("Book Issued Successfully...")</a:t>
            </a:r>
          </a:p>
          <a:p>
            <a:pPr>
              <a:lnSpc>
                <a:spcPts val="2049"/>
              </a:lnSpc>
            </a:pPr>
            <a:r>
              <a:rPr lang="en-US" sz="200">
                <a:solidFill>
                  <a:srgbClr val="C94827"/>
                </a:solidFill>
                <a:latin typeface="Arimo"/>
              </a:rPr>
              <a:t>          else:</a:t>
            </a:r>
          </a:p>
          <a:p>
            <a:pPr>
              <a:lnSpc>
                <a:spcPts val="2049"/>
              </a:lnSpc>
            </a:pPr>
            <a:r>
              <a:rPr lang="en-US" sz="200">
                <a:solidFill>
                  <a:srgbClr val="C94827"/>
                </a:solidFill>
                <a:latin typeface="Arimo"/>
              </a:rPr>
              <a:t>              print("Sorry ! No. of copy is insufficent in the Library..")</a:t>
            </a:r>
          </a:p>
          <a:p>
            <a:pPr>
              <a:lnSpc>
                <a:spcPts val="2049"/>
              </a:lnSpc>
            </a:pPr>
            <a:r>
              <a:rPr lang="en-US" sz="200">
                <a:solidFill>
                  <a:srgbClr val="C94827"/>
                </a:solidFill>
                <a:latin typeface="Arimo"/>
              </a:rPr>
              <a:t>        else:</a:t>
            </a:r>
          </a:p>
          <a:p>
            <a:pPr>
              <a:lnSpc>
                <a:spcPts val="2049"/>
              </a:lnSpc>
            </a:pPr>
            <a:r>
              <a:rPr lang="en-US" sz="200">
                <a:solidFill>
                  <a:srgbClr val="C94827"/>
                </a:solidFill>
                <a:latin typeface="Arimo"/>
              </a:rPr>
              <a:t>                print("Book is not found...")</a:t>
            </a:r>
          </a:p>
          <a:p>
            <a:pPr>
              <a:lnSpc>
                <a:spcPts val="2049"/>
              </a:lnSpc>
            </a:pPr>
            <a:r>
              <a:rPr lang="en-US" sz="200">
                <a:solidFill>
                  <a:srgbClr val="C94827"/>
                </a:solidFill>
                <a:latin typeface="Arimo"/>
              </a:rPr>
              <a:t>      else:</a:t>
            </a:r>
          </a:p>
          <a:p>
            <a:pPr>
              <a:lnSpc>
                <a:spcPts val="2049"/>
              </a:lnSpc>
            </a:pPr>
            <a:r>
              <a:rPr lang="en-US" sz="200">
                <a:solidFill>
                  <a:srgbClr val="C94827"/>
                </a:solidFill>
                <a:latin typeface="Arimo"/>
              </a:rPr>
              <a:t>                  print("Sorry! Membership Expired!! or 1-Book Already issued. First return it..")</a:t>
            </a:r>
          </a:p>
          <a:p>
            <a:pPr>
              <a:lnSpc>
                <a:spcPts val="2049"/>
              </a:lnSpc>
            </a:pPr>
            <a:r>
              <a:rPr lang="en-US" sz="200">
                <a:solidFill>
                  <a:srgbClr val="C94827"/>
                </a:solidFill>
                <a:latin typeface="Arimo"/>
              </a:rPr>
              <a:t>    else:</a:t>
            </a:r>
          </a:p>
          <a:p>
            <a:pPr>
              <a:lnSpc>
                <a:spcPts val="2049"/>
              </a:lnSpc>
            </a:pPr>
            <a:r>
              <a:rPr lang="en-US" sz="200">
                <a:solidFill>
                  <a:srgbClr val="C94827"/>
                </a:solidFill>
                <a:latin typeface="Arimo"/>
              </a:rPr>
              <a:t>                    print("Member is not found...")</a:t>
            </a:r>
          </a:p>
          <a:p>
            <a:pPr>
              <a:lnSpc>
                <a:spcPts val="2049"/>
              </a:lnSpc>
            </a:pPr>
            <a:r>
              <a:rPr lang="en-US" sz="200">
                <a:solidFill>
                  <a:srgbClr val="C94827"/>
                </a:solidFill>
                <a:latin typeface="Arimo"/>
              </a:rPr>
              <a:t>                    dftrans.to_csv("Transaction.csv",index=False)</a:t>
            </a:r>
          </a:p>
          <a:p>
            <a:pPr>
              <a:lnSpc>
                <a:spcPts val="2049"/>
              </a:lnSpc>
            </a:pPr>
            <a:r>
              <a:rPr lang="en-US" sz="200">
                <a:solidFill>
                  <a:srgbClr val="C94827"/>
                </a:solidFill>
                <a:latin typeface="Arimo"/>
              </a:rPr>
              <a:t>                    dfbooks.to_csv("Books.csv",index=False)</a:t>
            </a:r>
          </a:p>
          <a:p>
            <a:pPr>
              <a:lnSpc>
                <a:spcPts val="2049"/>
              </a:lnSpc>
            </a:pPr>
            <a:r>
              <a:rPr lang="en-US" sz="200">
                <a:solidFill>
                  <a:srgbClr val="C94827"/>
                </a:solidFill>
                <a:latin typeface="Arimo"/>
              </a:rPr>
              <a:t>                    dfmembers.to_csv("Members.csv",index=False)</a:t>
            </a:r>
          </a:p>
          <a:p>
            <a:pPr>
              <a:lnSpc>
                <a:spcPts val="2049"/>
              </a:lnSpc>
            </a:pPr>
            <a:r>
              <a:rPr lang="en-US" sz="200">
                <a:solidFill>
                  <a:srgbClr val="C94827"/>
                </a:solidFill>
                <a:latin typeface="Arimo"/>
              </a:rPr>
              <a:t>                    ans=input("Do you want to issue more books?")</a:t>
            </a:r>
          </a:p>
          <a:p>
            <a:pPr>
              <a:lnSpc>
                <a:spcPts val="2049"/>
              </a:lnSpc>
            </a:pPr>
            <a:r>
              <a:rPr lang="en-US" sz="200">
                <a:solidFill>
                  <a:srgbClr val="C94827"/>
                </a:solidFill>
                <a:latin typeface="Arimo"/>
              </a:rPr>
              <a:t>                    print(dftrans)</a:t>
            </a:r>
          </a:p>
          <a:p>
            <a:pPr>
              <a:lnSpc>
                <a:spcPts val="2049"/>
              </a:lnSpc>
            </a:pPr>
          </a:p>
        </p:txBody>
      </p:sp>
      <p:sp>
        <p:nvSpPr>
          <p:cNvPr name="TextBox 7" id="7"/>
          <p:cNvSpPr txBox="true"/>
          <p:nvPr/>
        </p:nvSpPr>
        <p:spPr>
          <a:xfrm rot="0">
            <a:off x="9719035" y="361738"/>
            <a:ext cx="8157478" cy="9710058"/>
          </a:xfrm>
          <a:prstGeom prst="rect">
            <a:avLst/>
          </a:prstGeom>
        </p:spPr>
        <p:txBody>
          <a:bodyPr anchor="t" rtlCol="false" tIns="0" lIns="0" bIns="0" rIns="0">
            <a:spAutoFit/>
          </a:bodyPr>
          <a:lstStyle/>
          <a:p>
            <a:pPr>
              <a:lnSpc>
                <a:spcPts val="1769"/>
              </a:lnSpc>
            </a:pPr>
            <a:r>
              <a:rPr lang="en-US" sz="1264">
                <a:solidFill>
                  <a:srgbClr val="C94827"/>
                </a:solidFill>
                <a:latin typeface="Libre Franklin Black"/>
              </a:rPr>
              <a:t>def return_book():</a:t>
            </a:r>
          </a:p>
          <a:p>
            <a:pPr>
              <a:lnSpc>
                <a:spcPts val="1769"/>
              </a:lnSpc>
            </a:pPr>
            <a:r>
              <a:rPr lang="en-US" sz="200">
                <a:solidFill>
                  <a:srgbClr val="C94827"/>
                </a:solidFill>
                <a:latin typeface="Arimo"/>
              </a:rPr>
              <a:t>  dfbooks=pd.read_csv("Books.csv")</a:t>
            </a:r>
          </a:p>
          <a:p>
            <a:pPr>
              <a:lnSpc>
                <a:spcPts val="1769"/>
              </a:lnSpc>
            </a:pPr>
            <a:r>
              <a:rPr lang="en-US" sz="200">
                <a:solidFill>
                  <a:srgbClr val="C94827"/>
                </a:solidFill>
                <a:latin typeface="Arimo"/>
              </a:rPr>
              <a:t>  dfmembers=pd.read_csv("Members.csv")</a:t>
            </a:r>
          </a:p>
          <a:p>
            <a:pPr>
              <a:lnSpc>
                <a:spcPts val="1769"/>
              </a:lnSpc>
            </a:pPr>
            <a:r>
              <a:rPr lang="en-US" sz="200">
                <a:solidFill>
                  <a:srgbClr val="C94827"/>
                </a:solidFill>
                <a:latin typeface="Arimo"/>
              </a:rPr>
              <a:t>  dftrans=pd.read_csv("Transaction.csv")</a:t>
            </a:r>
          </a:p>
          <a:p>
            <a:pPr>
              <a:lnSpc>
                <a:spcPts val="1769"/>
              </a:lnSpc>
            </a:pPr>
            <a:r>
              <a:rPr lang="en-US" sz="200">
                <a:solidFill>
                  <a:srgbClr val="C94827"/>
                </a:solidFill>
                <a:latin typeface="Arimo"/>
              </a:rPr>
              <a:t>  ans='y'</a:t>
            </a:r>
          </a:p>
          <a:p>
            <a:pPr>
              <a:lnSpc>
                <a:spcPts val="1769"/>
              </a:lnSpc>
            </a:pPr>
            <a:r>
              <a:rPr lang="en-US" sz="200">
                <a:solidFill>
                  <a:srgbClr val="C94827"/>
                </a:solidFill>
                <a:latin typeface="Arimo"/>
              </a:rPr>
              <a:t>  while ans=='y' or ans=='Y':</a:t>
            </a:r>
          </a:p>
          <a:p>
            <a:pPr>
              <a:lnSpc>
                <a:spcPts val="1769"/>
              </a:lnSpc>
            </a:pPr>
            <a:r>
              <a:rPr lang="en-US" sz="200">
                <a:solidFill>
                  <a:srgbClr val="C94827"/>
                </a:solidFill>
                <a:latin typeface="Arimo"/>
              </a:rPr>
              <a:t>    mid=int(input("Enter Member id: "))</a:t>
            </a:r>
          </a:p>
          <a:p>
            <a:pPr>
              <a:lnSpc>
                <a:spcPts val="1769"/>
              </a:lnSpc>
            </a:pPr>
            <a:r>
              <a:rPr lang="en-US" sz="200">
                <a:solidFill>
                  <a:srgbClr val="C94827"/>
                </a:solidFill>
                <a:latin typeface="Arimo"/>
              </a:rPr>
              <a:t>    if mid in dftrans['Member_id'].values:</a:t>
            </a:r>
          </a:p>
          <a:p>
            <a:pPr>
              <a:lnSpc>
                <a:spcPts val="1769"/>
              </a:lnSpc>
            </a:pPr>
            <a:r>
              <a:rPr lang="en-US" sz="200">
                <a:solidFill>
                  <a:srgbClr val="C94827"/>
                </a:solidFill>
                <a:latin typeface="Arimo"/>
              </a:rPr>
              <a:t>      dt_is=input("Date of Issue: ")</a:t>
            </a:r>
          </a:p>
          <a:p>
            <a:pPr>
              <a:lnSpc>
                <a:spcPts val="1769"/>
              </a:lnSpc>
            </a:pPr>
            <a:r>
              <a:rPr lang="en-US" sz="200">
                <a:solidFill>
                  <a:srgbClr val="C94827"/>
                </a:solidFill>
                <a:latin typeface="Arimo"/>
              </a:rPr>
              <a:t>      dt_rtn=input("Enter Date of Return: ")</a:t>
            </a:r>
          </a:p>
          <a:p>
            <a:pPr>
              <a:lnSpc>
                <a:spcPts val="1769"/>
              </a:lnSpc>
            </a:pPr>
            <a:r>
              <a:rPr lang="en-US" sz="200">
                <a:solidFill>
                  <a:srgbClr val="C94827"/>
                </a:solidFill>
                <a:latin typeface="Arimo"/>
              </a:rPr>
              <a:t>      bid=dftrans.loc[(dftrans['Member_id'] == mid) &amp; (dftrans['dt_issue'] == dt_is ), 'Book_id'].values[0]</a:t>
            </a:r>
          </a:p>
          <a:p>
            <a:pPr>
              <a:lnSpc>
                <a:spcPts val="1769"/>
              </a:lnSpc>
            </a:pPr>
            <a:r>
              <a:rPr lang="en-US" sz="200">
                <a:solidFill>
                  <a:srgbClr val="C94827"/>
                </a:solidFill>
                <a:latin typeface="Arimo"/>
              </a:rPr>
              <a:t>      cond=(dfmembers.Member_id==mid) &amp; (dfmembers.Issu_status=='Y')</a:t>
            </a:r>
          </a:p>
          <a:p>
            <a:pPr>
              <a:lnSpc>
                <a:spcPts val="1769"/>
              </a:lnSpc>
            </a:pPr>
            <a:r>
              <a:rPr lang="en-US" sz="200">
                <a:solidFill>
                  <a:srgbClr val="C94827"/>
                </a:solidFill>
                <a:latin typeface="Arimo"/>
              </a:rPr>
              <a:t>      if cond.any():</a:t>
            </a:r>
          </a:p>
          <a:p>
            <a:pPr>
              <a:lnSpc>
                <a:spcPts val="1769"/>
              </a:lnSpc>
            </a:pPr>
            <a:r>
              <a:rPr lang="en-US" sz="200">
                <a:solidFill>
                  <a:srgbClr val="C94827"/>
                </a:solidFill>
                <a:latin typeface="Arimo"/>
              </a:rPr>
              <a:t>        dftrans.loc[(dftrans['Member_id'] == mid) &amp; (dftrans['dt_issue'] == dt_is ), 'dt_return']=dt_rtn</a:t>
            </a:r>
          </a:p>
          <a:p>
            <a:pPr>
              <a:lnSpc>
                <a:spcPts val="1769"/>
              </a:lnSpc>
            </a:pPr>
            <a:r>
              <a:rPr lang="en-US" sz="200">
                <a:solidFill>
                  <a:srgbClr val="C94827"/>
                </a:solidFill>
                <a:latin typeface="Arimo"/>
              </a:rPr>
              <a:t>        dfmembers.loc[dfmembers.Member_id == mid, 'Issu_status']='N'</a:t>
            </a:r>
          </a:p>
          <a:p>
            <a:pPr>
              <a:lnSpc>
                <a:spcPts val="1769"/>
              </a:lnSpc>
            </a:pPr>
            <a:r>
              <a:rPr lang="en-US" sz="200">
                <a:solidFill>
                  <a:srgbClr val="C94827"/>
                </a:solidFill>
                <a:latin typeface="Arimo"/>
              </a:rPr>
              <a:t>        dfbooks.loc[dfbooks.Book_id == bid, 'Copies']+=1</a:t>
            </a:r>
          </a:p>
          <a:p>
            <a:pPr>
              <a:lnSpc>
                <a:spcPts val="1769"/>
              </a:lnSpc>
            </a:pPr>
            <a:r>
              <a:rPr lang="en-US" sz="200">
                <a:solidFill>
                  <a:srgbClr val="C94827"/>
                </a:solidFill>
                <a:latin typeface="Arimo"/>
              </a:rPr>
              <a:t>        # Calculating Fine</a:t>
            </a:r>
          </a:p>
          <a:p>
            <a:pPr>
              <a:lnSpc>
                <a:spcPts val="1769"/>
              </a:lnSpc>
            </a:pPr>
            <a:r>
              <a:rPr lang="en-US" sz="200">
                <a:solidFill>
                  <a:srgbClr val="C94827"/>
                </a:solidFill>
                <a:latin typeface="Arimo"/>
              </a:rPr>
              <a:t>        yyr=int(dt_rtn[6:])</a:t>
            </a:r>
          </a:p>
          <a:p>
            <a:pPr>
              <a:lnSpc>
                <a:spcPts val="1769"/>
              </a:lnSpc>
            </a:pPr>
            <a:r>
              <a:rPr lang="en-US" sz="200">
                <a:solidFill>
                  <a:srgbClr val="C94827"/>
                </a:solidFill>
                <a:latin typeface="Arimo"/>
              </a:rPr>
              <a:t>        mmr=int(dt_rtn[3:5])</a:t>
            </a:r>
          </a:p>
          <a:p>
            <a:pPr>
              <a:lnSpc>
                <a:spcPts val="1769"/>
              </a:lnSpc>
            </a:pPr>
            <a:r>
              <a:rPr lang="en-US" sz="200">
                <a:solidFill>
                  <a:srgbClr val="C94827"/>
                </a:solidFill>
                <a:latin typeface="Arimo"/>
              </a:rPr>
              <a:t>        ddr=int(dt_rtn[:2])</a:t>
            </a:r>
          </a:p>
          <a:p>
            <a:pPr>
              <a:lnSpc>
                <a:spcPts val="1769"/>
              </a:lnSpc>
            </a:pPr>
            <a:r>
              <a:rPr lang="en-US" sz="200">
                <a:solidFill>
                  <a:srgbClr val="C94827"/>
                </a:solidFill>
                <a:latin typeface="Arimo"/>
              </a:rPr>
              <a:t>        yyi=int(dt_is[6:])</a:t>
            </a:r>
          </a:p>
          <a:p>
            <a:pPr>
              <a:lnSpc>
                <a:spcPts val="1769"/>
              </a:lnSpc>
            </a:pPr>
            <a:r>
              <a:rPr lang="en-US" sz="200">
                <a:solidFill>
                  <a:srgbClr val="C94827"/>
                </a:solidFill>
                <a:latin typeface="Arimo"/>
              </a:rPr>
              <a:t>        mmi=int(dt_is[3:5])</a:t>
            </a:r>
          </a:p>
          <a:p>
            <a:pPr>
              <a:lnSpc>
                <a:spcPts val="1769"/>
              </a:lnSpc>
            </a:pPr>
            <a:r>
              <a:rPr lang="en-US" sz="200">
                <a:solidFill>
                  <a:srgbClr val="C94827"/>
                </a:solidFill>
                <a:latin typeface="Arimo"/>
              </a:rPr>
              <a:t>        ddi=int(dt_is[:2])</a:t>
            </a:r>
          </a:p>
          <a:p>
            <a:pPr>
              <a:lnSpc>
                <a:spcPts val="1769"/>
              </a:lnSpc>
            </a:pPr>
            <a:r>
              <a:rPr lang="en-US" sz="200">
                <a:solidFill>
                  <a:srgbClr val="C94827"/>
                </a:solidFill>
                <a:latin typeface="Arimo"/>
              </a:rPr>
              <a:t>        d0 = date(yyi, mmi, ddi)</a:t>
            </a:r>
          </a:p>
          <a:p>
            <a:pPr>
              <a:lnSpc>
                <a:spcPts val="1769"/>
              </a:lnSpc>
            </a:pPr>
            <a:r>
              <a:rPr lang="en-US" sz="200">
                <a:solidFill>
                  <a:srgbClr val="C94827"/>
                </a:solidFill>
                <a:latin typeface="Arimo"/>
              </a:rPr>
              <a:t>        d1 = date(yyr, mmr, ddr)</a:t>
            </a:r>
          </a:p>
          <a:p>
            <a:pPr>
              <a:lnSpc>
                <a:spcPts val="1769"/>
              </a:lnSpc>
            </a:pPr>
            <a:r>
              <a:rPr lang="en-US" sz="200">
                <a:solidFill>
                  <a:srgbClr val="C94827"/>
                </a:solidFill>
                <a:latin typeface="Arimo"/>
              </a:rPr>
              <a:t>        delta = d1 - d0</a:t>
            </a:r>
          </a:p>
          <a:p>
            <a:pPr>
              <a:lnSpc>
                <a:spcPts val="1769"/>
              </a:lnSpc>
            </a:pPr>
            <a:r>
              <a:rPr lang="en-US" sz="200">
                <a:solidFill>
                  <a:srgbClr val="C94827"/>
                </a:solidFill>
                <a:latin typeface="Arimo"/>
              </a:rPr>
              <a:t>        n=delta.days</a:t>
            </a:r>
          </a:p>
          <a:p>
            <a:pPr>
              <a:lnSpc>
                <a:spcPts val="1769"/>
              </a:lnSpc>
            </a:pPr>
            <a:r>
              <a:rPr lang="en-US" sz="200">
                <a:solidFill>
                  <a:srgbClr val="C94827"/>
                </a:solidFill>
                <a:latin typeface="Arimo"/>
              </a:rPr>
              <a:t>        if n&gt;7:</a:t>
            </a:r>
          </a:p>
          <a:p>
            <a:pPr>
              <a:lnSpc>
                <a:spcPts val="1769"/>
              </a:lnSpc>
            </a:pPr>
            <a:r>
              <a:rPr lang="en-US" sz="200">
                <a:solidFill>
                  <a:srgbClr val="C94827"/>
                </a:solidFill>
                <a:latin typeface="Arimo"/>
              </a:rPr>
              <a:t>          fine=(n-7)*10.00</a:t>
            </a:r>
          </a:p>
          <a:p>
            <a:pPr>
              <a:lnSpc>
                <a:spcPts val="1769"/>
              </a:lnSpc>
            </a:pPr>
            <a:r>
              <a:rPr lang="en-US" sz="200">
                <a:solidFill>
                  <a:srgbClr val="C94827"/>
                </a:solidFill>
                <a:latin typeface="Arimo"/>
              </a:rPr>
              <a:t>        else:</a:t>
            </a:r>
          </a:p>
          <a:p>
            <a:pPr>
              <a:lnSpc>
                <a:spcPts val="1769"/>
              </a:lnSpc>
            </a:pPr>
            <a:r>
              <a:rPr lang="en-US" sz="200">
                <a:solidFill>
                  <a:srgbClr val="C94827"/>
                </a:solidFill>
                <a:latin typeface="Arimo"/>
              </a:rPr>
              <a:t>            fine=0.00</a:t>
            </a:r>
          </a:p>
          <a:p>
            <a:pPr>
              <a:lnSpc>
                <a:spcPts val="1769"/>
              </a:lnSpc>
            </a:pPr>
            <a:r>
              <a:rPr lang="en-US" sz="200">
                <a:solidFill>
                  <a:srgbClr val="C94827"/>
                </a:solidFill>
                <a:latin typeface="Arimo"/>
              </a:rPr>
              <a:t>            print("Please Pay Fine Rs.",fine)</a:t>
            </a:r>
          </a:p>
          <a:p>
            <a:pPr>
              <a:lnSpc>
                <a:spcPts val="1769"/>
              </a:lnSpc>
            </a:pPr>
            <a:r>
              <a:rPr lang="en-US" sz="200">
                <a:solidFill>
                  <a:srgbClr val="C94827"/>
                </a:solidFill>
                <a:latin typeface="Arimo"/>
              </a:rPr>
              <a:t>            print("Book Returned Successfully...")</a:t>
            </a:r>
          </a:p>
          <a:p>
            <a:pPr>
              <a:lnSpc>
                <a:spcPts val="1769"/>
              </a:lnSpc>
            </a:pPr>
            <a:r>
              <a:rPr lang="en-US" sz="200">
                <a:solidFill>
                  <a:srgbClr val="C94827"/>
                </a:solidFill>
                <a:latin typeface="Arimo"/>
              </a:rPr>
              <a:t>      else:</a:t>
            </a:r>
          </a:p>
          <a:p>
            <a:pPr>
              <a:lnSpc>
                <a:spcPts val="1769"/>
              </a:lnSpc>
            </a:pPr>
            <a:r>
              <a:rPr lang="en-US" sz="200">
                <a:solidFill>
                  <a:srgbClr val="C94827"/>
                </a:solidFill>
                <a:latin typeface="Arimo"/>
              </a:rPr>
              <a:t>            print("The book is already returned.. Action denied")</a:t>
            </a:r>
          </a:p>
          <a:p>
            <a:pPr>
              <a:lnSpc>
                <a:spcPts val="1769"/>
              </a:lnSpc>
            </a:pPr>
            <a:r>
              <a:rPr lang="en-US" sz="200">
                <a:solidFill>
                  <a:srgbClr val="C94827"/>
                </a:solidFill>
                <a:latin typeface="Arimo"/>
              </a:rPr>
              <a:t>    else:</a:t>
            </a:r>
          </a:p>
          <a:p>
            <a:pPr>
              <a:lnSpc>
                <a:spcPts val="1769"/>
              </a:lnSpc>
            </a:pPr>
            <a:r>
              <a:rPr lang="en-US" sz="200">
                <a:solidFill>
                  <a:srgbClr val="C94827"/>
                </a:solidFill>
                <a:latin typeface="Arimo"/>
              </a:rPr>
              <a:t>            print("Member is not found...")</a:t>
            </a:r>
          </a:p>
          <a:p>
            <a:pPr>
              <a:lnSpc>
                <a:spcPts val="1769"/>
              </a:lnSpc>
            </a:pPr>
            <a:r>
              <a:rPr lang="en-US" sz="200">
                <a:solidFill>
                  <a:srgbClr val="C94827"/>
                </a:solidFill>
                <a:latin typeface="Arimo"/>
              </a:rPr>
              <a:t>            dftrans.to_csv("Transaction.csv",index=False)</a:t>
            </a:r>
          </a:p>
          <a:p>
            <a:pPr>
              <a:lnSpc>
                <a:spcPts val="1769"/>
              </a:lnSpc>
            </a:pPr>
            <a:r>
              <a:rPr lang="en-US" sz="200">
                <a:solidFill>
                  <a:srgbClr val="C94827"/>
                </a:solidFill>
                <a:latin typeface="Arimo"/>
              </a:rPr>
              <a:t>            dfbooks.to_csv("Books.csv",index=False)</a:t>
            </a:r>
          </a:p>
          <a:p>
            <a:pPr>
              <a:lnSpc>
                <a:spcPts val="1769"/>
              </a:lnSpc>
            </a:pPr>
            <a:r>
              <a:rPr lang="en-US" sz="200">
                <a:solidFill>
                  <a:srgbClr val="C94827"/>
                </a:solidFill>
                <a:latin typeface="Arimo"/>
              </a:rPr>
              <a:t>            dfmembers.to_csv("Members.csv",index=False)</a:t>
            </a:r>
          </a:p>
          <a:p>
            <a:pPr>
              <a:lnSpc>
                <a:spcPts val="1769"/>
              </a:lnSpc>
            </a:pPr>
            <a:r>
              <a:rPr lang="en-US" sz="200">
                <a:solidFill>
                  <a:srgbClr val="C94827"/>
                </a:solidFill>
                <a:latin typeface="Arimo"/>
              </a:rPr>
              <a:t>            ans=input("Do you want to Return more books?")</a:t>
            </a:r>
          </a:p>
          <a:p>
            <a:pPr>
              <a:lnSpc>
                <a:spcPts val="1769"/>
              </a:lnSpc>
            </a:pPr>
            <a:r>
              <a:rPr lang="en-US" sz="200">
                <a:solidFill>
                  <a:srgbClr val="C94827"/>
                </a:solidFill>
                <a:latin typeface="Arimo"/>
              </a:rPr>
              <a:t>            print(dftrans)</a:t>
            </a:r>
          </a:p>
          <a:p>
            <a:pPr>
              <a:lnSpc>
                <a:spcPts val="1769"/>
              </a:lnSpc>
            </a:pPr>
          </a:p>
          <a:p>
            <a:pPr>
              <a:lnSpc>
                <a:spcPts val="1769"/>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922840">
            <a:off x="-1221011" y="-981769"/>
            <a:ext cx="3306766" cy="289793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613952">
            <a:off x="15312001" y="7987076"/>
            <a:ext cx="3894598" cy="214556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530026" y="-230258"/>
            <a:ext cx="2115049" cy="2517916"/>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8825" y="8069560"/>
            <a:ext cx="2115049" cy="2517916"/>
          </a:xfrm>
          <a:prstGeom prst="rect">
            <a:avLst/>
          </a:prstGeom>
        </p:spPr>
      </p:pic>
      <p:sp>
        <p:nvSpPr>
          <p:cNvPr name="TextBox 6" id="6"/>
          <p:cNvSpPr txBox="true"/>
          <p:nvPr/>
        </p:nvSpPr>
        <p:spPr>
          <a:xfrm rot="0">
            <a:off x="432372" y="352213"/>
            <a:ext cx="8157478" cy="9463044"/>
          </a:xfrm>
          <a:prstGeom prst="rect">
            <a:avLst/>
          </a:prstGeom>
        </p:spPr>
        <p:txBody>
          <a:bodyPr anchor="t" rtlCol="false" tIns="0" lIns="0" bIns="0" rIns="0">
            <a:spAutoFit/>
          </a:bodyPr>
          <a:lstStyle/>
          <a:p>
            <a:pPr>
              <a:lnSpc>
                <a:spcPts val="1629"/>
              </a:lnSpc>
            </a:pPr>
            <a:r>
              <a:rPr lang="en-US" sz="1164">
                <a:solidFill>
                  <a:srgbClr val="C94827"/>
                </a:solidFill>
                <a:latin typeface="Libre Franklin Black"/>
              </a:rPr>
              <a:t>def analytics():</a:t>
            </a:r>
          </a:p>
          <a:p>
            <a:pPr>
              <a:lnSpc>
                <a:spcPts val="1629"/>
              </a:lnSpc>
            </a:pPr>
            <a:r>
              <a:rPr lang="en-US" sz="900">
                <a:solidFill>
                  <a:srgbClr val="C94827"/>
                </a:solidFill>
                <a:latin typeface="Arimo"/>
              </a:rPr>
              <a:t>  dfbooks=pd.read_csv("Books.csv")</a:t>
            </a:r>
          </a:p>
          <a:p>
            <a:pPr>
              <a:lnSpc>
                <a:spcPts val="1629"/>
              </a:lnSpc>
            </a:pPr>
            <a:r>
              <a:rPr lang="en-US" sz="900">
                <a:solidFill>
                  <a:srgbClr val="C94827"/>
                </a:solidFill>
                <a:latin typeface="Arimo"/>
              </a:rPr>
              <a:t>  dfmembers=pd.read_csv("Members.csv")</a:t>
            </a:r>
          </a:p>
          <a:p>
            <a:pPr>
              <a:lnSpc>
                <a:spcPts val="1629"/>
              </a:lnSpc>
            </a:pPr>
            <a:r>
              <a:rPr lang="en-US" sz="900">
                <a:solidFill>
                  <a:srgbClr val="C94827"/>
                </a:solidFill>
                <a:latin typeface="Arimo"/>
              </a:rPr>
              <a:t>  dftrans=pd.read_csv("Transaction.csv")</a:t>
            </a:r>
          </a:p>
          <a:p>
            <a:pPr>
              <a:lnSpc>
                <a:spcPts val="1629"/>
              </a:lnSpc>
            </a:pPr>
            <a:r>
              <a:rPr lang="en-US" sz="900">
                <a:solidFill>
                  <a:srgbClr val="C94827"/>
                </a:solidFill>
                <a:latin typeface="Arimo"/>
              </a:rPr>
              <a:t>  while True:</a:t>
            </a:r>
          </a:p>
          <a:p>
            <a:pPr>
              <a:lnSpc>
                <a:spcPts val="1629"/>
              </a:lnSpc>
            </a:pPr>
            <a:r>
              <a:rPr lang="en-US" sz="900">
                <a:solidFill>
                  <a:srgbClr val="C94827"/>
                </a:solidFill>
                <a:latin typeface="Arimo"/>
              </a:rPr>
              <a:t>    print(" A N A L Y S I S M E N U")</a:t>
            </a:r>
          </a:p>
          <a:p>
            <a:pPr>
              <a:lnSpc>
                <a:spcPts val="1629"/>
              </a:lnSpc>
            </a:pPr>
            <a:r>
              <a:rPr lang="en-US" sz="900">
                <a:solidFill>
                  <a:srgbClr val="C94827"/>
                </a:solidFill>
                <a:latin typeface="Arimo"/>
              </a:rPr>
              <a:t>    print(" ***************************")</a:t>
            </a:r>
          </a:p>
          <a:p>
            <a:pPr>
              <a:lnSpc>
                <a:spcPts val="1629"/>
              </a:lnSpc>
            </a:pPr>
            <a:r>
              <a:rPr lang="en-US" sz="900">
                <a:solidFill>
                  <a:srgbClr val="C94827"/>
                </a:solidFill>
                <a:latin typeface="Arimo"/>
              </a:rPr>
              <a:t>    print()</a:t>
            </a:r>
          </a:p>
          <a:p>
            <a:pPr>
              <a:lnSpc>
                <a:spcPts val="1629"/>
              </a:lnSpc>
            </a:pPr>
            <a:r>
              <a:rPr lang="en-US" sz="900">
                <a:solidFill>
                  <a:srgbClr val="C94827"/>
                </a:solidFill>
                <a:latin typeface="Arimo"/>
              </a:rPr>
              <a:t>    print(" 1- All Books")</a:t>
            </a:r>
          </a:p>
          <a:p>
            <a:pPr>
              <a:lnSpc>
                <a:spcPts val="1629"/>
              </a:lnSpc>
            </a:pPr>
            <a:r>
              <a:rPr lang="en-US" sz="900">
                <a:solidFill>
                  <a:srgbClr val="C94827"/>
                </a:solidFill>
                <a:latin typeface="Arimo"/>
              </a:rPr>
              <a:t>    print(" 2- All Members")</a:t>
            </a:r>
          </a:p>
          <a:p>
            <a:pPr>
              <a:lnSpc>
                <a:spcPts val="1629"/>
              </a:lnSpc>
            </a:pPr>
            <a:r>
              <a:rPr lang="en-US" sz="900">
                <a:solidFill>
                  <a:srgbClr val="C94827"/>
                </a:solidFill>
                <a:latin typeface="Arimo"/>
              </a:rPr>
              <a:t>    print(" 3- Search Books (Code wise)")</a:t>
            </a:r>
          </a:p>
          <a:p>
            <a:pPr>
              <a:lnSpc>
                <a:spcPts val="1629"/>
              </a:lnSpc>
            </a:pPr>
            <a:r>
              <a:rPr lang="en-US" sz="900">
                <a:solidFill>
                  <a:srgbClr val="C94827"/>
                </a:solidFill>
                <a:latin typeface="Arimo"/>
              </a:rPr>
              <a:t>    print(" 4- Search Books (Name wise)")</a:t>
            </a:r>
          </a:p>
          <a:p>
            <a:pPr>
              <a:lnSpc>
                <a:spcPts val="1629"/>
              </a:lnSpc>
            </a:pPr>
            <a:r>
              <a:rPr lang="en-US" sz="900">
                <a:solidFill>
                  <a:srgbClr val="C94827"/>
                </a:solidFill>
                <a:latin typeface="Arimo"/>
              </a:rPr>
              <a:t>    print(" 5- Search Member ( Code wise)")</a:t>
            </a:r>
          </a:p>
          <a:p>
            <a:pPr>
              <a:lnSpc>
                <a:spcPts val="1629"/>
              </a:lnSpc>
            </a:pPr>
            <a:r>
              <a:rPr lang="en-US" sz="900">
                <a:solidFill>
                  <a:srgbClr val="C94827"/>
                </a:solidFill>
                <a:latin typeface="Arimo"/>
              </a:rPr>
              <a:t>    print(" 6- Search Member (Name wise)")</a:t>
            </a:r>
          </a:p>
          <a:p>
            <a:pPr>
              <a:lnSpc>
                <a:spcPts val="1629"/>
              </a:lnSpc>
            </a:pPr>
            <a:r>
              <a:rPr lang="en-US" sz="900">
                <a:solidFill>
                  <a:srgbClr val="C94827"/>
                </a:solidFill>
                <a:latin typeface="Arimo"/>
              </a:rPr>
              <a:t>    print(" 7- Books issued (Date wise)")</a:t>
            </a:r>
          </a:p>
          <a:p>
            <a:pPr>
              <a:lnSpc>
                <a:spcPts val="1629"/>
              </a:lnSpc>
            </a:pPr>
            <a:r>
              <a:rPr lang="en-US" sz="900">
                <a:solidFill>
                  <a:srgbClr val="C94827"/>
                </a:solidFill>
                <a:latin typeface="Arimo"/>
              </a:rPr>
              <a:t>    print(" 8- Back to Main Menu")</a:t>
            </a:r>
          </a:p>
          <a:p>
            <a:pPr>
              <a:lnSpc>
                <a:spcPts val="1629"/>
              </a:lnSpc>
            </a:pPr>
            <a:r>
              <a:rPr lang="en-US" sz="900">
                <a:solidFill>
                  <a:srgbClr val="C94827"/>
                </a:solidFill>
                <a:latin typeface="Arimo"/>
              </a:rPr>
              <a:t>    ch=int(input(" Enter your choice [1-8] :"))</a:t>
            </a:r>
          </a:p>
          <a:p>
            <a:pPr>
              <a:lnSpc>
                <a:spcPts val="1629"/>
              </a:lnSpc>
            </a:pPr>
            <a:r>
              <a:rPr lang="en-US" sz="900">
                <a:solidFill>
                  <a:srgbClr val="C94827"/>
                </a:solidFill>
                <a:latin typeface="Arimo"/>
              </a:rPr>
              <a:t>    if ch==1:</a:t>
            </a:r>
          </a:p>
          <a:p>
            <a:pPr>
              <a:lnSpc>
                <a:spcPts val="1629"/>
              </a:lnSpc>
            </a:pPr>
            <a:r>
              <a:rPr lang="en-US" sz="900">
                <a:solidFill>
                  <a:srgbClr val="C94827"/>
                </a:solidFill>
                <a:latin typeface="Arimo"/>
              </a:rPr>
              <a:t>      print(dfbooks)</a:t>
            </a:r>
          </a:p>
          <a:p>
            <a:pPr>
              <a:lnSpc>
                <a:spcPts val="1629"/>
              </a:lnSpc>
            </a:pPr>
            <a:r>
              <a:rPr lang="en-US" sz="900">
                <a:solidFill>
                  <a:srgbClr val="C94827"/>
                </a:solidFill>
                <a:latin typeface="Arimo"/>
              </a:rPr>
              <a:t>    elif ch==2:</a:t>
            </a:r>
          </a:p>
          <a:p>
            <a:pPr>
              <a:lnSpc>
                <a:spcPts val="1629"/>
              </a:lnSpc>
            </a:pPr>
            <a:r>
              <a:rPr lang="en-US" sz="900">
                <a:solidFill>
                  <a:srgbClr val="C94827"/>
                </a:solidFill>
                <a:latin typeface="Arimo"/>
              </a:rPr>
              <a:t>      print(dfmembers)</a:t>
            </a:r>
          </a:p>
          <a:p>
            <a:pPr>
              <a:lnSpc>
                <a:spcPts val="1629"/>
              </a:lnSpc>
            </a:pPr>
            <a:r>
              <a:rPr lang="en-US" sz="900">
                <a:solidFill>
                  <a:srgbClr val="C94827"/>
                </a:solidFill>
                <a:latin typeface="Arimo"/>
              </a:rPr>
              <a:t>    elif ch==3:</a:t>
            </a:r>
          </a:p>
          <a:p>
            <a:pPr>
              <a:lnSpc>
                <a:spcPts val="1629"/>
              </a:lnSpc>
            </a:pPr>
            <a:r>
              <a:rPr lang="en-US" sz="900">
                <a:solidFill>
                  <a:srgbClr val="C94827"/>
                </a:solidFill>
                <a:latin typeface="Arimo"/>
              </a:rPr>
              <a:t>      bcode=int(input("Please Enter Book ID: "))</a:t>
            </a:r>
          </a:p>
          <a:p>
            <a:pPr>
              <a:lnSpc>
                <a:spcPts val="1629"/>
              </a:lnSpc>
            </a:pPr>
            <a:r>
              <a:rPr lang="en-US" sz="900">
                <a:solidFill>
                  <a:srgbClr val="C94827"/>
                </a:solidFill>
                <a:latin typeface="Arimo"/>
              </a:rPr>
              <a:t>      print(dfbooks.loc[dfbooks.Book_id==bcode])</a:t>
            </a:r>
          </a:p>
          <a:p>
            <a:pPr>
              <a:lnSpc>
                <a:spcPts val="1629"/>
              </a:lnSpc>
            </a:pPr>
            <a:r>
              <a:rPr lang="en-US" sz="900">
                <a:solidFill>
                  <a:srgbClr val="C94827"/>
                </a:solidFill>
                <a:latin typeface="Arimo"/>
              </a:rPr>
              <a:t>    elif ch==4:</a:t>
            </a:r>
          </a:p>
          <a:p>
            <a:pPr>
              <a:lnSpc>
                <a:spcPts val="1629"/>
              </a:lnSpc>
            </a:pPr>
            <a:r>
              <a:rPr lang="en-US" sz="900">
                <a:solidFill>
                  <a:srgbClr val="C94827"/>
                </a:solidFill>
                <a:latin typeface="Arimo"/>
              </a:rPr>
              <a:t>      bnm=input("Please Enter Book Name: ")</a:t>
            </a:r>
          </a:p>
          <a:p>
            <a:pPr>
              <a:lnSpc>
                <a:spcPts val="1629"/>
              </a:lnSpc>
            </a:pPr>
            <a:r>
              <a:rPr lang="en-US" sz="900">
                <a:solidFill>
                  <a:srgbClr val="C94827"/>
                </a:solidFill>
                <a:latin typeface="Arimo"/>
              </a:rPr>
              <a:t>      length=len(dfbooks)</a:t>
            </a:r>
          </a:p>
          <a:p>
            <a:pPr>
              <a:lnSpc>
                <a:spcPts val="1629"/>
              </a:lnSpc>
            </a:pPr>
            <a:r>
              <a:rPr lang="en-US" sz="900">
                <a:solidFill>
                  <a:srgbClr val="C94827"/>
                </a:solidFill>
                <a:latin typeface="Arimo"/>
              </a:rPr>
              <a:t>      for i in range(length):</a:t>
            </a:r>
          </a:p>
          <a:p>
            <a:pPr>
              <a:lnSpc>
                <a:spcPts val="1629"/>
              </a:lnSpc>
            </a:pPr>
            <a:r>
              <a:rPr lang="en-US" sz="900">
                <a:solidFill>
                  <a:srgbClr val="C94827"/>
                </a:solidFill>
                <a:latin typeface="Arimo"/>
              </a:rPr>
              <a:t>        if bnm in dfbooks.Bname[i]:</a:t>
            </a:r>
          </a:p>
          <a:p>
            <a:pPr>
              <a:lnSpc>
                <a:spcPts val="1629"/>
              </a:lnSpc>
            </a:pPr>
            <a:r>
              <a:rPr lang="en-US" sz="900">
                <a:solidFill>
                  <a:srgbClr val="C94827"/>
                </a:solidFill>
                <a:latin typeface="Arimo"/>
              </a:rPr>
              <a:t>          print(dfbooks.Book_id[i],"---&gt;",dfbooks.Bname[i])</a:t>
            </a:r>
          </a:p>
          <a:p>
            <a:pPr>
              <a:lnSpc>
                <a:spcPts val="1629"/>
              </a:lnSpc>
            </a:pPr>
            <a:r>
              <a:rPr lang="en-US" sz="900">
                <a:solidFill>
                  <a:srgbClr val="C94827"/>
                </a:solidFill>
                <a:latin typeface="Arimo"/>
              </a:rPr>
              <a:t>    elif ch==5:</a:t>
            </a:r>
          </a:p>
          <a:p>
            <a:pPr>
              <a:lnSpc>
                <a:spcPts val="1629"/>
              </a:lnSpc>
            </a:pPr>
            <a:r>
              <a:rPr lang="en-US" sz="900">
                <a:solidFill>
                  <a:srgbClr val="C94827"/>
                </a:solidFill>
                <a:latin typeface="Arimo"/>
              </a:rPr>
              <a:t>      mid=int(input("Please Enter Member ID: "))</a:t>
            </a:r>
          </a:p>
          <a:p>
            <a:pPr>
              <a:lnSpc>
                <a:spcPts val="1629"/>
              </a:lnSpc>
            </a:pPr>
            <a:r>
              <a:rPr lang="en-US" sz="900">
                <a:solidFill>
                  <a:srgbClr val="C94827"/>
                </a:solidFill>
                <a:latin typeface="Arimo"/>
              </a:rPr>
              <a:t>      print(dfmembers.loc[dfmembers.Member_id==mid])</a:t>
            </a:r>
          </a:p>
          <a:p>
            <a:pPr>
              <a:lnSpc>
                <a:spcPts val="1629"/>
              </a:lnSpc>
            </a:pPr>
            <a:r>
              <a:rPr lang="en-US" sz="900">
                <a:solidFill>
                  <a:srgbClr val="C94827"/>
                </a:solidFill>
                <a:latin typeface="Arimo"/>
              </a:rPr>
              <a:t>    elif ch==6:</a:t>
            </a:r>
          </a:p>
          <a:p>
            <a:pPr>
              <a:lnSpc>
                <a:spcPts val="1629"/>
              </a:lnSpc>
            </a:pPr>
            <a:r>
              <a:rPr lang="en-US" sz="900">
                <a:solidFill>
                  <a:srgbClr val="C94827"/>
                </a:solidFill>
                <a:latin typeface="Arimo"/>
              </a:rPr>
              <a:t>      m_nm=input("Please Enter Member Namee: ")</a:t>
            </a:r>
          </a:p>
          <a:p>
            <a:pPr>
              <a:lnSpc>
                <a:spcPts val="1629"/>
              </a:lnSpc>
            </a:pPr>
            <a:r>
              <a:rPr lang="en-US" sz="900">
                <a:solidFill>
                  <a:srgbClr val="C94827"/>
                </a:solidFill>
                <a:latin typeface="Arimo"/>
              </a:rPr>
              <a:t>      length=len(dfmembers)</a:t>
            </a:r>
          </a:p>
          <a:p>
            <a:pPr>
              <a:lnSpc>
                <a:spcPts val="1629"/>
              </a:lnSpc>
            </a:pPr>
            <a:r>
              <a:rPr lang="en-US" sz="900">
                <a:solidFill>
                  <a:srgbClr val="C94827"/>
                </a:solidFill>
                <a:latin typeface="Arimo"/>
              </a:rPr>
              <a:t>      for i in range(length):</a:t>
            </a:r>
          </a:p>
          <a:p>
            <a:pPr>
              <a:lnSpc>
                <a:spcPts val="1629"/>
              </a:lnSpc>
            </a:pPr>
            <a:r>
              <a:rPr lang="en-US" sz="900">
                <a:solidFill>
                  <a:srgbClr val="C94827"/>
                </a:solidFill>
                <a:latin typeface="Arimo"/>
              </a:rPr>
              <a:t>        if m_nm in dfmembers.Member_name[i]:</a:t>
            </a:r>
          </a:p>
          <a:p>
            <a:pPr>
              <a:lnSpc>
                <a:spcPts val="1629"/>
              </a:lnSpc>
            </a:pPr>
            <a:r>
              <a:rPr lang="en-US" sz="900">
                <a:solidFill>
                  <a:srgbClr val="C94827"/>
                </a:solidFill>
                <a:latin typeface="Arimo"/>
              </a:rPr>
              <a:t>          print(dfmembers.Member_id[i],"-- &gt;",dfmembers.Member_name[i],"--&gt;",dfmembers.Contact[i])</a:t>
            </a:r>
          </a:p>
          <a:p>
            <a:pPr>
              <a:lnSpc>
                <a:spcPts val="1629"/>
              </a:lnSpc>
            </a:pPr>
            <a:r>
              <a:rPr lang="en-US" sz="900">
                <a:solidFill>
                  <a:srgbClr val="C94827"/>
                </a:solidFill>
                <a:latin typeface="Arimo"/>
              </a:rPr>
              <a:t>    elif ch==7:</a:t>
            </a:r>
          </a:p>
          <a:p>
            <a:pPr>
              <a:lnSpc>
                <a:spcPts val="1629"/>
              </a:lnSpc>
            </a:pPr>
            <a:r>
              <a:rPr lang="en-US" sz="900">
                <a:solidFill>
                  <a:srgbClr val="C94827"/>
                </a:solidFill>
                <a:latin typeface="Arimo"/>
              </a:rPr>
              <a:t>      dt_iss=input("Please Enter Date of Issue: ")</a:t>
            </a:r>
          </a:p>
          <a:p>
            <a:pPr>
              <a:lnSpc>
                <a:spcPts val="1629"/>
              </a:lnSpc>
            </a:pPr>
            <a:r>
              <a:rPr lang="en-US" sz="900">
                <a:solidFill>
                  <a:srgbClr val="C94827"/>
                </a:solidFill>
                <a:latin typeface="Arimo"/>
              </a:rPr>
              <a:t>      print(dftrans.loc[dftrans.dt_issue==dt_iss])</a:t>
            </a:r>
          </a:p>
          <a:p>
            <a:pPr>
              <a:lnSpc>
                <a:spcPts val="1629"/>
              </a:lnSpc>
            </a:pPr>
            <a:r>
              <a:rPr lang="en-US" sz="900">
                <a:solidFill>
                  <a:srgbClr val="C94827"/>
                </a:solidFill>
                <a:latin typeface="Arimo"/>
              </a:rPr>
              <a:t>    else:</a:t>
            </a:r>
          </a:p>
          <a:p>
            <a:pPr>
              <a:lnSpc>
                <a:spcPts val="1629"/>
              </a:lnSpc>
            </a:pPr>
            <a:r>
              <a:rPr lang="en-US" sz="900">
                <a:solidFill>
                  <a:srgbClr val="C94827"/>
                </a:solidFill>
                <a:latin typeface="Arimo"/>
              </a:rPr>
              <a:t>      print("Going back to Main Menu")</a:t>
            </a:r>
          </a:p>
          <a:p>
            <a:pPr>
              <a:lnSpc>
                <a:spcPts val="1629"/>
              </a:lnSpc>
            </a:pPr>
            <a:r>
              <a:rPr lang="en-US" sz="900">
                <a:solidFill>
                  <a:srgbClr val="C94827"/>
                </a:solidFill>
                <a:latin typeface="Arimo"/>
              </a:rPr>
              <a:t>      break</a:t>
            </a:r>
          </a:p>
          <a:p>
            <a:pPr>
              <a:lnSpc>
                <a:spcPts val="1629"/>
              </a:lnSpc>
            </a:pPr>
          </a:p>
        </p:txBody>
      </p:sp>
      <p:sp>
        <p:nvSpPr>
          <p:cNvPr name="TextBox 7" id="7"/>
          <p:cNvSpPr txBox="true"/>
          <p:nvPr/>
        </p:nvSpPr>
        <p:spPr>
          <a:xfrm rot="0">
            <a:off x="9719035" y="361738"/>
            <a:ext cx="8157478" cy="8977935"/>
          </a:xfrm>
          <a:prstGeom prst="rect">
            <a:avLst/>
          </a:prstGeom>
        </p:spPr>
        <p:txBody>
          <a:bodyPr anchor="t" rtlCol="false" tIns="0" lIns="0" bIns="0" rIns="0">
            <a:spAutoFit/>
          </a:bodyPr>
          <a:lstStyle/>
          <a:p>
            <a:pPr>
              <a:lnSpc>
                <a:spcPts val="929"/>
              </a:lnSpc>
            </a:pPr>
            <a:r>
              <a:rPr lang="en-US" sz="664">
                <a:solidFill>
                  <a:srgbClr val="C94827"/>
                </a:solidFill>
                <a:latin typeface="Libre Franklin Black"/>
              </a:rPr>
              <a:t>def visualization():</a:t>
            </a:r>
          </a:p>
          <a:p>
            <a:pPr>
              <a:lnSpc>
                <a:spcPts val="929"/>
              </a:lnSpc>
            </a:pPr>
            <a:r>
              <a:rPr lang="en-US" sz="600">
                <a:solidFill>
                  <a:srgbClr val="C94827"/>
                </a:solidFill>
                <a:latin typeface="Arimo"/>
              </a:rPr>
              <a:t>  dfbooks=pd.read_csv("Books.csv")</a:t>
            </a:r>
          </a:p>
          <a:p>
            <a:pPr>
              <a:lnSpc>
                <a:spcPts val="929"/>
              </a:lnSpc>
            </a:pPr>
            <a:r>
              <a:rPr lang="en-US" sz="600">
                <a:solidFill>
                  <a:srgbClr val="C94827"/>
                </a:solidFill>
                <a:latin typeface="Arimo"/>
              </a:rPr>
              <a:t>  dfmembers=pd.read_csv("Members.csv")</a:t>
            </a:r>
          </a:p>
          <a:p>
            <a:pPr>
              <a:lnSpc>
                <a:spcPts val="929"/>
              </a:lnSpc>
            </a:pPr>
            <a:r>
              <a:rPr lang="en-US" sz="600">
                <a:solidFill>
                  <a:srgbClr val="C94827"/>
                </a:solidFill>
                <a:latin typeface="Arimo"/>
              </a:rPr>
              <a:t>  dftrans=pd.read_csv("Transaction.csv")</a:t>
            </a:r>
          </a:p>
          <a:p>
            <a:pPr>
              <a:lnSpc>
                <a:spcPts val="929"/>
              </a:lnSpc>
            </a:pPr>
            <a:r>
              <a:rPr lang="en-US" sz="600">
                <a:solidFill>
                  <a:srgbClr val="C94827"/>
                </a:solidFill>
                <a:latin typeface="Arimo"/>
              </a:rPr>
              <a:t>  while True:</a:t>
            </a:r>
          </a:p>
          <a:p>
            <a:pPr>
              <a:lnSpc>
                <a:spcPts val="929"/>
              </a:lnSpc>
            </a:pPr>
            <a:r>
              <a:rPr lang="en-US" sz="600">
                <a:solidFill>
                  <a:srgbClr val="C94827"/>
                </a:solidFill>
                <a:latin typeface="Arimo"/>
              </a:rPr>
              <a:t>    print(" V I S U A L I Z A T I O N M E N U")</a:t>
            </a:r>
          </a:p>
          <a:p>
            <a:pPr>
              <a:lnSpc>
                <a:spcPts val="929"/>
              </a:lnSpc>
            </a:pPr>
            <a:r>
              <a:rPr lang="en-US" sz="600">
                <a:solidFill>
                  <a:srgbClr val="C94827"/>
                </a:solidFill>
                <a:latin typeface="Arimo"/>
              </a:rPr>
              <a:t>    print(" *************************************")</a:t>
            </a:r>
          </a:p>
          <a:p>
            <a:pPr>
              <a:lnSpc>
                <a:spcPts val="929"/>
              </a:lnSpc>
            </a:pPr>
            <a:r>
              <a:rPr lang="en-US" sz="600">
                <a:solidFill>
                  <a:srgbClr val="C94827"/>
                </a:solidFill>
                <a:latin typeface="Arimo"/>
              </a:rPr>
              <a:t>    print()</a:t>
            </a:r>
          </a:p>
          <a:p>
            <a:pPr>
              <a:lnSpc>
                <a:spcPts val="929"/>
              </a:lnSpc>
            </a:pPr>
            <a:r>
              <a:rPr lang="en-US" sz="600">
                <a:solidFill>
                  <a:srgbClr val="C94827"/>
                </a:solidFill>
                <a:latin typeface="Arimo"/>
              </a:rPr>
              <a:t>    print(" 1- No. of Copies Balanced in the Library")</a:t>
            </a:r>
          </a:p>
          <a:p>
            <a:pPr>
              <a:lnSpc>
                <a:spcPts val="929"/>
              </a:lnSpc>
            </a:pPr>
            <a:r>
              <a:rPr lang="en-US" sz="600">
                <a:solidFill>
                  <a:srgbClr val="C94827"/>
                </a:solidFill>
                <a:latin typeface="Arimo"/>
              </a:rPr>
              <a:t>    print(" 2- Members Age ( Specific Group)")</a:t>
            </a:r>
          </a:p>
          <a:p>
            <a:pPr>
              <a:lnSpc>
                <a:spcPts val="929"/>
              </a:lnSpc>
            </a:pPr>
            <a:r>
              <a:rPr lang="en-US" sz="600">
                <a:solidFill>
                  <a:srgbClr val="C94827"/>
                </a:solidFill>
                <a:latin typeface="Arimo"/>
              </a:rPr>
              <a:t>    print(" 3- The Books Popularity")</a:t>
            </a:r>
          </a:p>
          <a:p>
            <a:pPr>
              <a:lnSpc>
                <a:spcPts val="929"/>
              </a:lnSpc>
            </a:pPr>
            <a:r>
              <a:rPr lang="en-US" sz="600">
                <a:solidFill>
                  <a:srgbClr val="C94827"/>
                </a:solidFill>
                <a:latin typeface="Arimo"/>
              </a:rPr>
              <a:t>    print(" 4- Back to Main Menu")</a:t>
            </a:r>
          </a:p>
          <a:p>
            <a:pPr>
              <a:lnSpc>
                <a:spcPts val="929"/>
              </a:lnSpc>
            </a:pPr>
            <a:r>
              <a:rPr lang="en-US" sz="600">
                <a:solidFill>
                  <a:srgbClr val="C94827"/>
                </a:solidFill>
                <a:latin typeface="Arimo"/>
              </a:rPr>
              <a:t>    ch=int(input(" Enter your choice [1-4] :"))</a:t>
            </a:r>
          </a:p>
          <a:p>
            <a:pPr>
              <a:lnSpc>
                <a:spcPts val="929"/>
              </a:lnSpc>
            </a:pPr>
            <a:r>
              <a:rPr lang="en-US" sz="600">
                <a:solidFill>
                  <a:srgbClr val="C94827"/>
                </a:solidFill>
                <a:latin typeface="Arimo"/>
              </a:rPr>
              <a:t>    if ch==1:</a:t>
            </a:r>
          </a:p>
          <a:p>
            <a:pPr>
              <a:lnSpc>
                <a:spcPts val="929"/>
              </a:lnSpc>
            </a:pPr>
            <a:r>
              <a:rPr lang="en-US" sz="600">
                <a:solidFill>
                  <a:srgbClr val="C94827"/>
                </a:solidFill>
                <a:latin typeface="Arimo"/>
              </a:rPr>
              <a:t>      typ=input("Graph Type [Line-L,Bar-B]:")</a:t>
            </a:r>
          </a:p>
          <a:p>
            <a:pPr>
              <a:lnSpc>
                <a:spcPts val="929"/>
              </a:lnSpc>
            </a:pPr>
            <a:r>
              <a:rPr lang="en-US" sz="600">
                <a:solidFill>
                  <a:srgbClr val="C94827"/>
                </a:solidFill>
                <a:latin typeface="Arimo"/>
              </a:rPr>
              <a:t>      if typ=='L':</a:t>
            </a:r>
          </a:p>
          <a:p>
            <a:pPr>
              <a:lnSpc>
                <a:spcPts val="929"/>
              </a:lnSpc>
            </a:pPr>
            <a:r>
              <a:rPr lang="en-US" sz="600">
                <a:solidFill>
                  <a:srgbClr val="C94827"/>
                </a:solidFill>
                <a:latin typeface="Arimo"/>
              </a:rPr>
              <a:t>        x1=dfbooks.Bname</a:t>
            </a:r>
          </a:p>
          <a:p>
            <a:pPr>
              <a:lnSpc>
                <a:spcPts val="929"/>
              </a:lnSpc>
            </a:pPr>
            <a:r>
              <a:rPr lang="en-US" sz="600">
                <a:solidFill>
                  <a:srgbClr val="C94827"/>
                </a:solidFill>
                <a:latin typeface="Arimo"/>
              </a:rPr>
              <a:t>        y1=dfbooks.Copies</a:t>
            </a:r>
          </a:p>
          <a:p>
            <a:pPr>
              <a:lnSpc>
                <a:spcPts val="929"/>
              </a:lnSpc>
            </a:pPr>
            <a:r>
              <a:rPr lang="en-US" sz="600">
                <a:solidFill>
                  <a:srgbClr val="C94827"/>
                </a:solidFill>
                <a:latin typeface="Arimo"/>
              </a:rPr>
              <a:t>        n=np.arange(len(dfbooks))</a:t>
            </a:r>
          </a:p>
          <a:p>
            <a:pPr>
              <a:lnSpc>
                <a:spcPts val="929"/>
              </a:lnSpc>
            </a:pPr>
            <a:r>
              <a:rPr lang="en-US" sz="600">
                <a:solidFill>
                  <a:srgbClr val="C94827"/>
                </a:solidFill>
                <a:latin typeface="Arimo"/>
              </a:rPr>
              <a:t>        plt.plot(n, y1,color='m', linestyle='-.',linewidth=2,marker='o')</a:t>
            </a:r>
          </a:p>
          <a:p>
            <a:pPr>
              <a:lnSpc>
                <a:spcPts val="929"/>
              </a:lnSpc>
            </a:pPr>
            <a:r>
              <a:rPr lang="en-US" sz="600">
                <a:solidFill>
                  <a:srgbClr val="C94827"/>
                </a:solidFill>
                <a:latin typeface="Arimo"/>
              </a:rPr>
              <a:t>        plt.xticks(n,x1,rotation=25)</a:t>
            </a:r>
          </a:p>
          <a:p>
            <a:pPr>
              <a:lnSpc>
                <a:spcPts val="929"/>
              </a:lnSpc>
            </a:pPr>
            <a:r>
              <a:rPr lang="en-US" sz="600">
                <a:solidFill>
                  <a:srgbClr val="C94827"/>
                </a:solidFill>
                <a:latin typeface="Arimo"/>
              </a:rPr>
              <a:t>      elif typ=='B':</a:t>
            </a:r>
          </a:p>
          <a:p>
            <a:pPr>
              <a:lnSpc>
                <a:spcPts val="929"/>
              </a:lnSpc>
            </a:pPr>
            <a:r>
              <a:rPr lang="en-US" sz="600">
                <a:solidFill>
                  <a:srgbClr val="C94827"/>
                </a:solidFill>
                <a:latin typeface="Arimo"/>
              </a:rPr>
              <a:t>          dfbooks.plot('Bname','Copies', kind='bar', color='r',rot=20)</a:t>
            </a:r>
          </a:p>
          <a:p>
            <a:pPr>
              <a:lnSpc>
                <a:spcPts val="929"/>
              </a:lnSpc>
            </a:pPr>
            <a:r>
              <a:rPr lang="en-US" sz="600">
                <a:solidFill>
                  <a:srgbClr val="C94827"/>
                </a:solidFill>
                <a:latin typeface="Arimo"/>
              </a:rPr>
              <a:t>          plt.title("Plot: Book Name vs Copies",fontsize=16,color='r')</a:t>
            </a:r>
          </a:p>
          <a:p>
            <a:pPr>
              <a:lnSpc>
                <a:spcPts val="929"/>
              </a:lnSpc>
            </a:pPr>
            <a:r>
              <a:rPr lang="en-US" sz="600">
                <a:solidFill>
                  <a:srgbClr val="C94827"/>
                </a:solidFill>
                <a:latin typeface="Arimo"/>
              </a:rPr>
              <a:t>          plt.xlabel("Book Name--&gt;",fontsize=12,color='m')</a:t>
            </a:r>
          </a:p>
          <a:p>
            <a:pPr>
              <a:lnSpc>
                <a:spcPts val="929"/>
              </a:lnSpc>
            </a:pPr>
            <a:r>
              <a:rPr lang="en-US" sz="600">
                <a:solidFill>
                  <a:srgbClr val="C94827"/>
                </a:solidFill>
                <a:latin typeface="Arimo"/>
              </a:rPr>
              <a:t>          plt.ylabel("No.of Copies--&gt;",fontsize=12,color='m')</a:t>
            </a:r>
          </a:p>
          <a:p>
            <a:pPr>
              <a:lnSpc>
                <a:spcPts val="929"/>
              </a:lnSpc>
            </a:pPr>
            <a:r>
              <a:rPr lang="en-US" sz="600">
                <a:solidFill>
                  <a:srgbClr val="C94827"/>
                </a:solidFill>
                <a:latin typeface="Arimo"/>
              </a:rPr>
              <a:t>          plt.grid()</a:t>
            </a:r>
          </a:p>
          <a:p>
            <a:pPr>
              <a:lnSpc>
                <a:spcPts val="929"/>
              </a:lnSpc>
            </a:pPr>
            <a:r>
              <a:rPr lang="en-US" sz="600">
                <a:solidFill>
                  <a:srgbClr val="C94827"/>
                </a:solidFill>
                <a:latin typeface="Arimo"/>
              </a:rPr>
              <a:t>          plt.show()</a:t>
            </a:r>
          </a:p>
          <a:p>
            <a:pPr>
              <a:lnSpc>
                <a:spcPts val="929"/>
              </a:lnSpc>
            </a:pPr>
            <a:r>
              <a:rPr lang="en-US" sz="600">
                <a:solidFill>
                  <a:srgbClr val="C94827"/>
                </a:solidFill>
                <a:latin typeface="Arimo"/>
              </a:rPr>
              <a:t>    elif ch==2:</a:t>
            </a:r>
          </a:p>
          <a:p>
            <a:pPr>
              <a:lnSpc>
                <a:spcPts val="929"/>
              </a:lnSpc>
            </a:pPr>
            <a:r>
              <a:rPr lang="en-US" sz="600">
                <a:solidFill>
                  <a:srgbClr val="C94827"/>
                </a:solidFill>
                <a:latin typeface="Arimo"/>
              </a:rPr>
              <a:t>          typ=input("Graph Type [Line-L,Bar-B]:")</a:t>
            </a:r>
          </a:p>
          <a:p>
            <a:pPr>
              <a:lnSpc>
                <a:spcPts val="929"/>
              </a:lnSpc>
            </a:pPr>
            <a:r>
              <a:rPr lang="en-US" sz="600">
                <a:solidFill>
                  <a:srgbClr val="C94827"/>
                </a:solidFill>
                <a:latin typeface="Arimo"/>
              </a:rPr>
              <a:t>          if typ=='L':</a:t>
            </a:r>
          </a:p>
          <a:p>
            <a:pPr>
              <a:lnSpc>
                <a:spcPts val="929"/>
              </a:lnSpc>
            </a:pPr>
            <a:r>
              <a:rPr lang="en-US" sz="600">
                <a:solidFill>
                  <a:srgbClr val="C94827"/>
                </a:solidFill>
                <a:latin typeface="Arimo"/>
              </a:rPr>
              <a:t>            x1=dfmembers.Member_name</a:t>
            </a:r>
          </a:p>
          <a:p>
            <a:pPr>
              <a:lnSpc>
                <a:spcPts val="929"/>
              </a:lnSpc>
            </a:pPr>
            <a:r>
              <a:rPr lang="en-US" sz="600">
                <a:solidFill>
                  <a:srgbClr val="C94827"/>
                </a:solidFill>
                <a:latin typeface="Arimo"/>
              </a:rPr>
              <a:t>            y1=dfmembers.Age</a:t>
            </a:r>
          </a:p>
          <a:p>
            <a:pPr>
              <a:lnSpc>
                <a:spcPts val="929"/>
              </a:lnSpc>
            </a:pPr>
            <a:r>
              <a:rPr lang="en-US" sz="600">
                <a:solidFill>
                  <a:srgbClr val="C94827"/>
                </a:solidFill>
                <a:latin typeface="Arimo"/>
              </a:rPr>
              <a:t>            n=np.arange(len(dfmembers))</a:t>
            </a:r>
          </a:p>
          <a:p>
            <a:pPr>
              <a:lnSpc>
                <a:spcPts val="929"/>
              </a:lnSpc>
            </a:pPr>
            <a:r>
              <a:rPr lang="en-US" sz="600">
                <a:solidFill>
                  <a:srgbClr val="C94827"/>
                </a:solidFill>
                <a:latin typeface="Arimo"/>
              </a:rPr>
              <a:t>            plt.plot(n, y1,color='r', linestyle='-.',linewidth=2,marker='^')</a:t>
            </a:r>
          </a:p>
          <a:p>
            <a:pPr>
              <a:lnSpc>
                <a:spcPts val="929"/>
              </a:lnSpc>
            </a:pPr>
            <a:r>
              <a:rPr lang="en-US" sz="600">
                <a:solidFill>
                  <a:srgbClr val="C94827"/>
                </a:solidFill>
                <a:latin typeface="Arimo"/>
              </a:rPr>
              <a:t>            plt.xticks(n,x1,rotation=25)</a:t>
            </a:r>
          </a:p>
          <a:p>
            <a:pPr>
              <a:lnSpc>
                <a:spcPts val="929"/>
              </a:lnSpc>
            </a:pPr>
            <a:r>
              <a:rPr lang="en-US" sz="600">
                <a:solidFill>
                  <a:srgbClr val="C94827"/>
                </a:solidFill>
                <a:latin typeface="Arimo"/>
              </a:rPr>
              <a:t>          elif typ=='B':</a:t>
            </a:r>
          </a:p>
          <a:p>
            <a:pPr>
              <a:lnSpc>
                <a:spcPts val="929"/>
              </a:lnSpc>
            </a:pPr>
            <a:r>
              <a:rPr lang="en-US" sz="600">
                <a:solidFill>
                  <a:srgbClr val="C94827"/>
                </a:solidFill>
                <a:latin typeface="Arimo"/>
              </a:rPr>
              <a:t>              dfmembers.plot('Member_name','Age', kind='bar', color='m',rot=20)</a:t>
            </a:r>
          </a:p>
          <a:p>
            <a:pPr>
              <a:lnSpc>
                <a:spcPts val="929"/>
              </a:lnSpc>
            </a:pPr>
            <a:r>
              <a:rPr lang="en-US" sz="600">
                <a:solidFill>
                  <a:srgbClr val="C94827"/>
                </a:solidFill>
                <a:latin typeface="Arimo"/>
              </a:rPr>
              <a:t>              plt.title("Plot: Member Name vs Age",fontsize=16,color='m')</a:t>
            </a:r>
          </a:p>
          <a:p>
            <a:pPr>
              <a:lnSpc>
                <a:spcPts val="929"/>
              </a:lnSpc>
            </a:pPr>
            <a:r>
              <a:rPr lang="en-US" sz="600">
                <a:solidFill>
                  <a:srgbClr val="C94827"/>
                </a:solidFill>
                <a:latin typeface="Arimo"/>
              </a:rPr>
              <a:t>              plt.xlabel("Member Name--&gt;",fontsize=12,color='b')</a:t>
            </a:r>
          </a:p>
          <a:p>
            <a:pPr>
              <a:lnSpc>
                <a:spcPts val="929"/>
              </a:lnSpc>
            </a:pPr>
            <a:r>
              <a:rPr lang="en-US" sz="600">
                <a:solidFill>
                  <a:srgbClr val="C94827"/>
                </a:solidFill>
                <a:latin typeface="Arimo"/>
              </a:rPr>
              <a:t>              plt.ylabel("Age--&gt;",fontsize=12,color='b')</a:t>
            </a:r>
          </a:p>
          <a:p>
            <a:pPr>
              <a:lnSpc>
                <a:spcPts val="929"/>
              </a:lnSpc>
            </a:pPr>
            <a:r>
              <a:rPr lang="en-US" sz="600">
                <a:solidFill>
                  <a:srgbClr val="C94827"/>
                </a:solidFill>
                <a:latin typeface="Arimo"/>
              </a:rPr>
              <a:t>              plt.grid()</a:t>
            </a:r>
          </a:p>
          <a:p>
            <a:pPr>
              <a:lnSpc>
                <a:spcPts val="929"/>
              </a:lnSpc>
            </a:pPr>
            <a:r>
              <a:rPr lang="en-US" sz="600">
                <a:solidFill>
                  <a:srgbClr val="C94827"/>
                </a:solidFill>
                <a:latin typeface="Arimo"/>
              </a:rPr>
              <a:t>              plt.show()</a:t>
            </a:r>
          </a:p>
          <a:p>
            <a:pPr>
              <a:lnSpc>
                <a:spcPts val="929"/>
              </a:lnSpc>
            </a:pPr>
            <a:r>
              <a:rPr lang="en-US" sz="600">
                <a:solidFill>
                  <a:srgbClr val="C94827"/>
                </a:solidFill>
                <a:latin typeface="Arimo"/>
              </a:rPr>
              <a:t>    elif ch==3:</a:t>
            </a:r>
          </a:p>
          <a:p>
            <a:pPr>
              <a:lnSpc>
                <a:spcPts val="929"/>
              </a:lnSpc>
            </a:pPr>
            <a:r>
              <a:rPr lang="en-US" sz="600">
                <a:solidFill>
                  <a:srgbClr val="C94827"/>
                </a:solidFill>
                <a:latin typeface="Arimo"/>
              </a:rPr>
              <a:t>                bid=list(dftrans.Book_id)</a:t>
            </a:r>
          </a:p>
          <a:p>
            <a:pPr>
              <a:lnSpc>
                <a:spcPts val="929"/>
              </a:lnSpc>
            </a:pPr>
            <a:r>
              <a:rPr lang="en-US" sz="600">
                <a:solidFill>
                  <a:srgbClr val="C94827"/>
                </a:solidFill>
                <a:latin typeface="Arimo"/>
              </a:rPr>
              <a:t>                frequency = {}</a:t>
            </a:r>
          </a:p>
          <a:p>
            <a:pPr>
              <a:lnSpc>
                <a:spcPts val="929"/>
              </a:lnSpc>
            </a:pPr>
            <a:r>
              <a:rPr lang="en-US" sz="600">
                <a:solidFill>
                  <a:srgbClr val="C94827"/>
                </a:solidFill>
                <a:latin typeface="Arimo"/>
              </a:rPr>
              <a:t>                for item in bid:</a:t>
            </a:r>
          </a:p>
          <a:p>
            <a:pPr>
              <a:lnSpc>
                <a:spcPts val="929"/>
              </a:lnSpc>
            </a:pPr>
            <a:r>
              <a:rPr lang="en-US" sz="600">
                <a:solidFill>
                  <a:srgbClr val="C94827"/>
                </a:solidFill>
                <a:latin typeface="Arimo"/>
              </a:rPr>
              <a:t>                  if item in frequency:</a:t>
            </a:r>
          </a:p>
          <a:p>
            <a:pPr>
              <a:lnSpc>
                <a:spcPts val="929"/>
              </a:lnSpc>
            </a:pPr>
            <a:r>
              <a:rPr lang="en-US" sz="600">
                <a:solidFill>
                  <a:srgbClr val="C94827"/>
                </a:solidFill>
                <a:latin typeface="Arimo"/>
              </a:rPr>
              <a:t>                    frequency[item] += 1</a:t>
            </a:r>
          </a:p>
          <a:p>
            <a:pPr>
              <a:lnSpc>
                <a:spcPts val="929"/>
              </a:lnSpc>
            </a:pPr>
            <a:r>
              <a:rPr lang="en-US" sz="600">
                <a:solidFill>
                  <a:srgbClr val="C94827"/>
                </a:solidFill>
                <a:latin typeface="Arimo"/>
              </a:rPr>
              <a:t>                  else:</a:t>
            </a:r>
          </a:p>
          <a:p>
            <a:pPr>
              <a:lnSpc>
                <a:spcPts val="929"/>
              </a:lnSpc>
            </a:pPr>
            <a:r>
              <a:rPr lang="en-US" sz="600">
                <a:solidFill>
                  <a:srgbClr val="C94827"/>
                </a:solidFill>
                <a:latin typeface="Arimo"/>
              </a:rPr>
              <a:t>                      frequency[item] = 1</a:t>
            </a:r>
          </a:p>
          <a:p>
            <a:pPr>
              <a:lnSpc>
                <a:spcPts val="929"/>
              </a:lnSpc>
            </a:pPr>
            <a:r>
              <a:rPr lang="en-US" sz="600">
                <a:solidFill>
                  <a:srgbClr val="C94827"/>
                </a:solidFill>
                <a:latin typeface="Arimo"/>
              </a:rPr>
              <a:t>                      df1=pd.DataFrame({'Book_id':list(frequency.keys()),'Rank':list(frequency.values())})</a:t>
            </a:r>
          </a:p>
          <a:p>
            <a:pPr>
              <a:lnSpc>
                <a:spcPts val="929"/>
              </a:lnSpc>
            </a:pPr>
            <a:r>
              <a:rPr lang="en-US" sz="600">
                <a:solidFill>
                  <a:srgbClr val="C94827"/>
                </a:solidFill>
                <a:latin typeface="Arimo"/>
              </a:rPr>
              <a:t>                      df2=pd.merge(df1,dfbooks,on='Book_id')</a:t>
            </a:r>
          </a:p>
          <a:p>
            <a:pPr>
              <a:lnSpc>
                <a:spcPts val="929"/>
              </a:lnSpc>
            </a:pPr>
            <a:r>
              <a:rPr lang="en-US" sz="600">
                <a:solidFill>
                  <a:srgbClr val="C94827"/>
                </a:solidFill>
                <a:latin typeface="Arimo"/>
              </a:rPr>
              <a:t>                      print(df2)</a:t>
            </a:r>
          </a:p>
          <a:p>
            <a:pPr>
              <a:lnSpc>
                <a:spcPts val="929"/>
              </a:lnSpc>
            </a:pPr>
            <a:r>
              <a:rPr lang="en-US" sz="600">
                <a:solidFill>
                  <a:srgbClr val="C94827"/>
                </a:solidFill>
                <a:latin typeface="Arimo"/>
              </a:rPr>
              <a:t>                      x=df2.Bname</a:t>
            </a:r>
          </a:p>
          <a:p>
            <a:pPr>
              <a:lnSpc>
                <a:spcPts val="929"/>
              </a:lnSpc>
            </a:pPr>
            <a:r>
              <a:rPr lang="en-US" sz="600">
                <a:solidFill>
                  <a:srgbClr val="C94827"/>
                </a:solidFill>
                <a:latin typeface="Arimo"/>
              </a:rPr>
              <a:t>                      y=df2.Rank</a:t>
            </a:r>
          </a:p>
          <a:p>
            <a:pPr>
              <a:lnSpc>
                <a:spcPts val="929"/>
              </a:lnSpc>
            </a:pPr>
            <a:r>
              <a:rPr lang="en-US" sz="600">
                <a:solidFill>
                  <a:srgbClr val="C94827"/>
                </a:solidFill>
                <a:latin typeface="Arimo"/>
              </a:rPr>
              <a:t>                      plt.bar(x,y,color='g',width=0.60)</a:t>
            </a:r>
          </a:p>
          <a:p>
            <a:pPr>
              <a:lnSpc>
                <a:spcPts val="929"/>
              </a:lnSpc>
            </a:pPr>
            <a:r>
              <a:rPr lang="en-US" sz="600">
                <a:solidFill>
                  <a:srgbClr val="C94827"/>
                </a:solidFill>
                <a:latin typeface="Arimo"/>
              </a:rPr>
              <a:t>                      plt.title("Plot: Book no vs Popularity",fontsize=16,color='g')</a:t>
            </a:r>
          </a:p>
          <a:p>
            <a:pPr>
              <a:lnSpc>
                <a:spcPts val="929"/>
              </a:lnSpc>
            </a:pPr>
            <a:r>
              <a:rPr lang="en-US" sz="600">
                <a:solidFill>
                  <a:srgbClr val="C94827"/>
                </a:solidFill>
                <a:latin typeface="Arimo"/>
              </a:rPr>
              <a:t>                      plt.xlabel("Book ID--&gt;",fontsize=12,color='b')</a:t>
            </a:r>
          </a:p>
          <a:p>
            <a:pPr>
              <a:lnSpc>
                <a:spcPts val="929"/>
              </a:lnSpc>
            </a:pPr>
            <a:r>
              <a:rPr lang="en-US" sz="600">
                <a:solidFill>
                  <a:srgbClr val="C94827"/>
                </a:solidFill>
                <a:latin typeface="Arimo"/>
              </a:rPr>
              <a:t>                      plt.ylabel("Reading Frequency--&gt;",fontsize=12,color='b')</a:t>
            </a:r>
          </a:p>
          <a:p>
            <a:pPr>
              <a:lnSpc>
                <a:spcPts val="929"/>
              </a:lnSpc>
            </a:pPr>
            <a:r>
              <a:rPr lang="en-US" sz="600">
                <a:solidFill>
                  <a:srgbClr val="C94827"/>
                </a:solidFill>
                <a:latin typeface="Arimo"/>
              </a:rPr>
              <a:t>                      plt.grid()</a:t>
            </a:r>
          </a:p>
          <a:p>
            <a:pPr>
              <a:lnSpc>
                <a:spcPts val="929"/>
              </a:lnSpc>
            </a:pPr>
            <a:r>
              <a:rPr lang="en-US" sz="600">
                <a:solidFill>
                  <a:srgbClr val="C94827"/>
                </a:solidFill>
                <a:latin typeface="Arimo"/>
              </a:rPr>
              <a:t>                      plt.show()</a:t>
            </a:r>
          </a:p>
          <a:p>
            <a:pPr>
              <a:lnSpc>
                <a:spcPts val="929"/>
              </a:lnSpc>
            </a:pPr>
            <a:r>
              <a:rPr lang="en-US" sz="600">
                <a:solidFill>
                  <a:srgbClr val="C94827"/>
                </a:solidFill>
                <a:latin typeface="Arimo"/>
              </a:rPr>
              <a:t>    elif ch==4:</a:t>
            </a:r>
          </a:p>
          <a:p>
            <a:pPr>
              <a:lnSpc>
                <a:spcPts val="929"/>
              </a:lnSpc>
            </a:pPr>
            <a:r>
              <a:rPr lang="en-US" sz="600">
                <a:solidFill>
                  <a:srgbClr val="C94827"/>
                </a:solidFill>
                <a:latin typeface="Arimo"/>
              </a:rPr>
              <a:t>                        print("Going back to Main Menu.....")</a:t>
            </a:r>
          </a:p>
          <a:p>
            <a:pPr>
              <a:lnSpc>
                <a:spcPts val="929"/>
              </a:lnSpc>
            </a:pPr>
            <a:r>
              <a:rPr lang="en-US" sz="600">
                <a:solidFill>
                  <a:srgbClr val="C94827"/>
                </a:solidFill>
                <a:latin typeface="Arimo"/>
              </a:rPr>
              <a:t>                        break</a:t>
            </a:r>
          </a:p>
          <a:p>
            <a:pPr>
              <a:lnSpc>
                <a:spcPts val="929"/>
              </a:lnSpc>
            </a:pPr>
          </a:p>
          <a:p>
            <a:pPr>
              <a:lnSpc>
                <a:spcPts val="929"/>
              </a:lnSpc>
            </a:pPr>
            <a:r>
              <a:rPr lang="en-US" sz="600">
                <a:solidFill>
                  <a:srgbClr val="C94827"/>
                </a:solidFill>
                <a:latin typeface="Arimo"/>
              </a:rPr>
              <a:t>#***************************************</a:t>
            </a:r>
          </a:p>
          <a:p>
            <a:pPr>
              <a:lnSpc>
                <a:spcPts val="929"/>
              </a:lnSpc>
            </a:pPr>
            <a:r>
              <a:rPr lang="en-US" sz="600">
                <a:solidFill>
                  <a:srgbClr val="C94827"/>
                </a:solidFill>
                <a:latin typeface="Arimo"/>
              </a:rPr>
              <a:t># Call Main Menu</a:t>
            </a:r>
          </a:p>
          <a:p>
            <a:pPr>
              <a:lnSpc>
                <a:spcPts val="929"/>
              </a:lnSpc>
            </a:pPr>
            <a:r>
              <a:rPr lang="en-US" sz="600">
                <a:solidFill>
                  <a:srgbClr val="C94827"/>
                </a:solidFill>
                <a:latin typeface="Arimo"/>
              </a:rPr>
              <a:t>#***************************************</a:t>
            </a:r>
          </a:p>
          <a:p>
            <a:pPr>
              <a:lnSpc>
                <a:spcPts val="929"/>
              </a:lnSpc>
            </a:pPr>
          </a:p>
          <a:p>
            <a:pPr>
              <a:lnSpc>
                <a:spcPts val="929"/>
              </a:lnSpc>
            </a:pPr>
          </a:p>
          <a:p>
            <a:pPr>
              <a:lnSpc>
                <a:spcPts val="929"/>
              </a:lnSpc>
            </a:pPr>
            <a:r>
              <a:rPr lang="en-US" sz="600">
                <a:solidFill>
                  <a:srgbClr val="C94827"/>
                </a:solidFill>
                <a:latin typeface="Arimo"/>
              </a:rPr>
              <a:t>menu()</a:t>
            </a:r>
          </a:p>
          <a:p>
            <a:pPr>
              <a:lnSpc>
                <a:spcPts val="929"/>
              </a:lnSpc>
            </a:pPr>
          </a:p>
          <a:p>
            <a:pPr>
              <a:lnSpc>
                <a:spcPts val="929"/>
              </a:lnSpc>
            </a:pPr>
          </a:p>
          <a:p>
            <a:pPr>
              <a:lnSpc>
                <a:spcPts val="929"/>
              </a:lnSpc>
            </a:pPr>
            <a:r>
              <a:rPr lang="en-US" sz="600">
                <a:solidFill>
                  <a:srgbClr val="C94827"/>
                </a:solidFill>
                <a:latin typeface="Arimo"/>
              </a:rPr>
              <a:t>#**************************************</a:t>
            </a:r>
          </a:p>
          <a:p>
            <a:pPr>
              <a:lnSpc>
                <a:spcPts val="929"/>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C948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613952">
            <a:off x="15312001" y="7987076"/>
            <a:ext cx="3894598" cy="2145569"/>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530026" y="-230258"/>
            <a:ext cx="2115049" cy="2517916"/>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8825" y="8069560"/>
            <a:ext cx="2115049" cy="2517916"/>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571718">
            <a:off x="500138" y="383412"/>
            <a:ext cx="5171788" cy="6473531"/>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2922840">
            <a:off x="-580359" y="75859"/>
            <a:ext cx="2663583" cy="2334267"/>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true" flipV="false" rot="0">
            <a:off x="14319094" y="4293452"/>
            <a:ext cx="3968906" cy="5373578"/>
          </a:xfrm>
          <a:prstGeom prst="rect">
            <a:avLst/>
          </a:prstGeom>
        </p:spPr>
      </p:pic>
      <p:sp>
        <p:nvSpPr>
          <p:cNvPr name="TextBox 8" id="8"/>
          <p:cNvSpPr txBox="true"/>
          <p:nvPr/>
        </p:nvSpPr>
        <p:spPr>
          <a:xfrm rot="0">
            <a:off x="4414510" y="4543366"/>
            <a:ext cx="9458980" cy="1362192"/>
          </a:xfrm>
          <a:prstGeom prst="rect">
            <a:avLst/>
          </a:prstGeom>
        </p:spPr>
        <p:txBody>
          <a:bodyPr anchor="t" rtlCol="false" tIns="0" lIns="0" bIns="0" rIns="0">
            <a:spAutoFit/>
          </a:bodyPr>
          <a:lstStyle/>
          <a:p>
            <a:pPr algn="ctr">
              <a:lnSpc>
                <a:spcPts val="10205"/>
              </a:lnSpc>
            </a:pPr>
            <a:r>
              <a:rPr lang="en-US" sz="10005" spc="40">
                <a:solidFill>
                  <a:srgbClr val="FFFFFF"/>
                </a:solidFill>
                <a:latin typeface="Libre Franklin Black Bold"/>
              </a:rPr>
              <a:t>OUTPUT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922840">
            <a:off x="-1221011" y="-981769"/>
            <a:ext cx="3306766" cy="289793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613952">
            <a:off x="15312001" y="7987076"/>
            <a:ext cx="3894598" cy="214556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530026" y="-230258"/>
            <a:ext cx="2115049" cy="2517916"/>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8825" y="8069560"/>
            <a:ext cx="2115049" cy="2517916"/>
          </a:xfrm>
          <a:prstGeom prst="rect">
            <a:avLst/>
          </a:prstGeom>
        </p:spPr>
      </p:pic>
      <p:pic>
        <p:nvPicPr>
          <p:cNvPr name="Picture 6" id="6"/>
          <p:cNvPicPr>
            <a:picLocks noChangeAspect="true"/>
          </p:cNvPicPr>
          <p:nvPr/>
        </p:nvPicPr>
        <p:blipFill>
          <a:blip r:embed="rId8"/>
          <a:srcRect l="0" t="0" r="0" b="1678"/>
          <a:stretch>
            <a:fillRect/>
          </a:stretch>
        </p:blipFill>
        <p:spPr>
          <a:xfrm flipH="false" flipV="false" rot="0">
            <a:off x="1028700" y="1961477"/>
            <a:ext cx="5243001" cy="5953775"/>
          </a:xfrm>
          <a:prstGeom prst="rect">
            <a:avLst/>
          </a:prstGeom>
        </p:spPr>
      </p:pic>
      <p:pic>
        <p:nvPicPr>
          <p:cNvPr name="Picture 7" id="7"/>
          <p:cNvPicPr>
            <a:picLocks noChangeAspect="true"/>
          </p:cNvPicPr>
          <p:nvPr/>
        </p:nvPicPr>
        <p:blipFill>
          <a:blip r:embed="rId9"/>
          <a:srcRect l="0" t="0" r="0" b="0"/>
          <a:stretch>
            <a:fillRect/>
          </a:stretch>
        </p:blipFill>
        <p:spPr>
          <a:xfrm flipH="false" flipV="false" rot="0">
            <a:off x="6271701" y="1991901"/>
            <a:ext cx="8072473" cy="6077658"/>
          </a:xfrm>
          <a:prstGeom prst="rect">
            <a:avLst/>
          </a:prstGeom>
        </p:spPr>
      </p:pic>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922840">
            <a:off x="-1221011" y="-981769"/>
            <a:ext cx="3306766" cy="289793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613952">
            <a:off x="15312001" y="7987076"/>
            <a:ext cx="3894598" cy="214556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530026" y="-230258"/>
            <a:ext cx="2115049" cy="2517916"/>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8825" y="8069560"/>
            <a:ext cx="2115049" cy="2517916"/>
          </a:xfrm>
          <a:prstGeom prst="rect">
            <a:avLst/>
          </a:prstGeom>
        </p:spPr>
      </p:pic>
      <p:pic>
        <p:nvPicPr>
          <p:cNvPr name="Picture 6" id="6"/>
          <p:cNvPicPr>
            <a:picLocks noChangeAspect="true"/>
          </p:cNvPicPr>
          <p:nvPr/>
        </p:nvPicPr>
        <p:blipFill>
          <a:blip r:embed="rId8"/>
          <a:srcRect l="0" t="0" r="0" b="0"/>
          <a:stretch>
            <a:fillRect/>
          </a:stretch>
        </p:blipFill>
        <p:spPr>
          <a:xfrm flipH="false" flipV="false" rot="0">
            <a:off x="2612093" y="467196"/>
            <a:ext cx="10962500" cy="5143095"/>
          </a:xfrm>
          <a:prstGeom prst="rect">
            <a:avLst/>
          </a:prstGeom>
        </p:spPr>
      </p:pic>
      <p:pic>
        <p:nvPicPr>
          <p:cNvPr name="Picture 7" id="7"/>
          <p:cNvPicPr>
            <a:picLocks noChangeAspect="true"/>
          </p:cNvPicPr>
          <p:nvPr/>
        </p:nvPicPr>
        <p:blipFill>
          <a:blip r:embed="rId9"/>
          <a:srcRect l="0" t="0" r="0" b="0"/>
          <a:stretch>
            <a:fillRect/>
          </a:stretch>
        </p:blipFill>
        <p:spPr>
          <a:xfrm flipH="false" flipV="false" rot="0">
            <a:off x="4401174" y="5898859"/>
            <a:ext cx="11183033" cy="3429659"/>
          </a:xfrm>
          <a:prstGeom prst="rect">
            <a:avLst/>
          </a:prstGeom>
        </p:spPr>
      </p:pic>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922840">
            <a:off x="-1221011" y="-981769"/>
            <a:ext cx="3306766" cy="289793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613952">
            <a:off x="15312001" y="7987076"/>
            <a:ext cx="3894598" cy="214556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530026" y="-230258"/>
            <a:ext cx="2115049" cy="2517916"/>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8825" y="8069560"/>
            <a:ext cx="2115049" cy="2517916"/>
          </a:xfrm>
          <a:prstGeom prst="rect">
            <a:avLst/>
          </a:prstGeom>
        </p:spPr>
      </p:pic>
      <p:pic>
        <p:nvPicPr>
          <p:cNvPr name="Picture 6" id="6"/>
          <p:cNvPicPr>
            <a:picLocks noChangeAspect="true"/>
          </p:cNvPicPr>
          <p:nvPr/>
        </p:nvPicPr>
        <p:blipFill>
          <a:blip r:embed="rId8"/>
          <a:srcRect l="0" t="0" r="0" b="0"/>
          <a:stretch>
            <a:fillRect/>
          </a:stretch>
        </p:blipFill>
        <p:spPr>
          <a:xfrm flipH="false" flipV="false" rot="0">
            <a:off x="2086225" y="467196"/>
            <a:ext cx="5784622" cy="5275711"/>
          </a:xfrm>
          <a:prstGeom prst="rect">
            <a:avLst/>
          </a:prstGeom>
        </p:spPr>
      </p:pic>
      <p:pic>
        <p:nvPicPr>
          <p:cNvPr name="Picture 7" id="7"/>
          <p:cNvPicPr>
            <a:picLocks noChangeAspect="true"/>
          </p:cNvPicPr>
          <p:nvPr/>
        </p:nvPicPr>
        <p:blipFill>
          <a:blip r:embed="rId9"/>
          <a:srcRect l="0" t="0" r="0" b="0"/>
          <a:stretch>
            <a:fillRect/>
          </a:stretch>
        </p:blipFill>
        <p:spPr>
          <a:xfrm flipH="false" flipV="false" rot="0">
            <a:off x="8073826" y="638943"/>
            <a:ext cx="8106902" cy="5305737"/>
          </a:xfrm>
          <a:prstGeom prst="rect">
            <a:avLst/>
          </a:prstGeom>
        </p:spPr>
      </p:pic>
      <p:pic>
        <p:nvPicPr>
          <p:cNvPr name="Picture 8" id="8"/>
          <p:cNvPicPr>
            <a:picLocks noChangeAspect="true"/>
          </p:cNvPicPr>
          <p:nvPr/>
        </p:nvPicPr>
        <p:blipFill>
          <a:blip r:embed="rId10"/>
          <a:srcRect l="0" t="0" r="0" b="0"/>
          <a:stretch>
            <a:fillRect/>
          </a:stretch>
        </p:blipFill>
        <p:spPr>
          <a:xfrm flipH="false" flipV="false" rot="0">
            <a:off x="3082092" y="6152273"/>
            <a:ext cx="10574522" cy="3834573"/>
          </a:xfrm>
          <a:prstGeom prst="rect">
            <a:avLst/>
          </a:prstGeom>
        </p:spPr>
      </p:pic>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922840">
            <a:off x="-1221011" y="-981769"/>
            <a:ext cx="3306766" cy="289793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613952">
            <a:off x="15312001" y="7987076"/>
            <a:ext cx="3894598" cy="214556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530026" y="-230258"/>
            <a:ext cx="2115049" cy="2517916"/>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8825" y="8069560"/>
            <a:ext cx="2115049" cy="2517916"/>
          </a:xfrm>
          <a:prstGeom prst="rect">
            <a:avLst/>
          </a:prstGeom>
        </p:spPr>
      </p:pic>
      <p:pic>
        <p:nvPicPr>
          <p:cNvPr name="Picture 6" id="6"/>
          <p:cNvPicPr>
            <a:picLocks noChangeAspect="true"/>
          </p:cNvPicPr>
          <p:nvPr/>
        </p:nvPicPr>
        <p:blipFill>
          <a:blip r:embed="rId8"/>
          <a:srcRect l="0" t="0" r="0" b="0"/>
          <a:stretch>
            <a:fillRect/>
          </a:stretch>
        </p:blipFill>
        <p:spPr>
          <a:xfrm flipH="false" flipV="false" rot="0">
            <a:off x="2086225" y="0"/>
            <a:ext cx="7945479" cy="3511814"/>
          </a:xfrm>
          <a:prstGeom prst="rect">
            <a:avLst/>
          </a:prstGeom>
        </p:spPr>
      </p:pic>
      <p:pic>
        <p:nvPicPr>
          <p:cNvPr name="Picture 7" id="7"/>
          <p:cNvPicPr>
            <a:picLocks noChangeAspect="true"/>
          </p:cNvPicPr>
          <p:nvPr/>
        </p:nvPicPr>
        <p:blipFill>
          <a:blip r:embed="rId9"/>
          <a:srcRect l="0" t="0" r="0" b="0"/>
          <a:stretch>
            <a:fillRect/>
          </a:stretch>
        </p:blipFill>
        <p:spPr>
          <a:xfrm flipH="false" flipV="false" rot="0">
            <a:off x="1901176" y="3691839"/>
            <a:ext cx="10651779" cy="5884671"/>
          </a:xfrm>
          <a:prstGeom prst="rect">
            <a:avLst/>
          </a:prstGeom>
        </p:spPr>
      </p:pic>
      <p:pic>
        <p:nvPicPr>
          <p:cNvPr name="Picture 8" id="8"/>
          <p:cNvPicPr>
            <a:picLocks noChangeAspect="true"/>
          </p:cNvPicPr>
          <p:nvPr/>
        </p:nvPicPr>
        <p:blipFill>
          <a:blip r:embed="rId10"/>
          <a:srcRect l="0" t="0" r="3790" b="0"/>
          <a:stretch>
            <a:fillRect/>
          </a:stretch>
        </p:blipFill>
        <p:spPr>
          <a:xfrm flipH="false" flipV="false" rot="0">
            <a:off x="9223924" y="2078629"/>
            <a:ext cx="9064076" cy="3226421"/>
          </a:xfrm>
          <a:prstGeom prst="rect">
            <a:avLst/>
          </a:prstGeom>
        </p:spPr>
      </p:pic>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922840">
            <a:off x="-1221011" y="-981769"/>
            <a:ext cx="3306766" cy="289793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613952">
            <a:off x="15312001" y="7987076"/>
            <a:ext cx="3894598" cy="214556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530026" y="-230258"/>
            <a:ext cx="2115049" cy="2517916"/>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8825" y="8069560"/>
            <a:ext cx="2115049" cy="2517916"/>
          </a:xfrm>
          <a:prstGeom prst="rect">
            <a:avLst/>
          </a:prstGeom>
        </p:spPr>
      </p:pic>
      <p:pic>
        <p:nvPicPr>
          <p:cNvPr name="Picture 6" id="6"/>
          <p:cNvPicPr>
            <a:picLocks noChangeAspect="true"/>
          </p:cNvPicPr>
          <p:nvPr/>
        </p:nvPicPr>
        <p:blipFill>
          <a:blip r:embed="rId8"/>
          <a:srcRect l="0" t="0" r="0" b="0"/>
          <a:stretch>
            <a:fillRect/>
          </a:stretch>
        </p:blipFill>
        <p:spPr>
          <a:xfrm flipH="false" flipV="false" rot="0">
            <a:off x="432372" y="1674052"/>
            <a:ext cx="8116568" cy="3726563"/>
          </a:xfrm>
          <a:prstGeom prst="rect">
            <a:avLst/>
          </a:prstGeom>
        </p:spPr>
      </p:pic>
      <p:pic>
        <p:nvPicPr>
          <p:cNvPr name="Picture 7" id="7"/>
          <p:cNvPicPr>
            <a:picLocks noChangeAspect="true"/>
          </p:cNvPicPr>
          <p:nvPr/>
        </p:nvPicPr>
        <p:blipFill>
          <a:blip r:embed="rId9"/>
          <a:srcRect l="0" t="0" r="0" b="0"/>
          <a:stretch>
            <a:fillRect/>
          </a:stretch>
        </p:blipFill>
        <p:spPr>
          <a:xfrm flipH="false" flipV="false" rot="0">
            <a:off x="4037847" y="5562126"/>
            <a:ext cx="11241021" cy="3123306"/>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946547" y="792732"/>
            <a:ext cx="6647846" cy="787145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55884" y="582571"/>
            <a:ext cx="10190663" cy="2556930"/>
          </a:xfrm>
          <a:prstGeom prst="rect">
            <a:avLst/>
          </a:prstGeom>
        </p:spPr>
      </p:pic>
      <p:sp>
        <p:nvSpPr>
          <p:cNvPr name="TextBox 4" id="4"/>
          <p:cNvSpPr txBox="true"/>
          <p:nvPr/>
        </p:nvSpPr>
        <p:spPr>
          <a:xfrm rot="0">
            <a:off x="1147762" y="1584645"/>
            <a:ext cx="9406906" cy="863228"/>
          </a:xfrm>
          <a:prstGeom prst="rect">
            <a:avLst/>
          </a:prstGeom>
        </p:spPr>
        <p:txBody>
          <a:bodyPr anchor="t" rtlCol="false" tIns="0" lIns="0" bIns="0" rIns="0">
            <a:spAutoFit/>
          </a:bodyPr>
          <a:lstStyle/>
          <a:p>
            <a:pPr>
              <a:lnSpc>
                <a:spcPts val="6556"/>
              </a:lnSpc>
            </a:pPr>
            <a:r>
              <a:rPr lang="en-US" sz="6428" spc="25">
                <a:solidFill>
                  <a:srgbClr val="C94827"/>
                </a:solidFill>
                <a:latin typeface="Libre Franklin Black Bold"/>
              </a:rPr>
              <a:t>Why i chose this topic?</a:t>
            </a:r>
          </a:p>
        </p:txBody>
      </p:sp>
      <p:grpSp>
        <p:nvGrpSpPr>
          <p:cNvPr name="Group 5" id="5"/>
          <p:cNvGrpSpPr/>
          <p:nvPr/>
        </p:nvGrpSpPr>
        <p:grpSpPr>
          <a:xfrm rot="0">
            <a:off x="-488329" y="8664186"/>
            <a:ext cx="19178618" cy="1999829"/>
            <a:chOff x="0" y="0"/>
            <a:chExt cx="186375649" cy="19434115"/>
          </a:xfrm>
        </p:grpSpPr>
        <p:sp>
          <p:nvSpPr>
            <p:cNvPr name="Freeform 6" id="6"/>
            <p:cNvSpPr/>
            <p:nvPr/>
          </p:nvSpPr>
          <p:spPr>
            <a:xfrm>
              <a:off x="72390" y="72390"/>
              <a:ext cx="186230868" cy="19289335"/>
            </a:xfrm>
            <a:custGeom>
              <a:avLst/>
              <a:gdLst/>
              <a:ahLst/>
              <a:cxnLst/>
              <a:rect r="r" b="b" t="t" l="l"/>
              <a:pathLst>
                <a:path h="19289335" w="186230868">
                  <a:moveTo>
                    <a:pt x="0" y="0"/>
                  </a:moveTo>
                  <a:lnTo>
                    <a:pt x="186230868" y="0"/>
                  </a:lnTo>
                  <a:lnTo>
                    <a:pt x="186230868" y="19289335"/>
                  </a:lnTo>
                  <a:lnTo>
                    <a:pt x="0" y="19289335"/>
                  </a:lnTo>
                  <a:lnTo>
                    <a:pt x="0" y="0"/>
                  </a:lnTo>
                  <a:close/>
                </a:path>
              </a:pathLst>
            </a:custGeom>
            <a:solidFill>
              <a:srgbClr val="FFDE59"/>
            </a:solidFill>
          </p:spPr>
        </p:sp>
        <p:sp>
          <p:nvSpPr>
            <p:cNvPr name="Freeform 7" id="7"/>
            <p:cNvSpPr/>
            <p:nvPr/>
          </p:nvSpPr>
          <p:spPr>
            <a:xfrm>
              <a:off x="0" y="0"/>
              <a:ext cx="186375650" cy="19434115"/>
            </a:xfrm>
            <a:custGeom>
              <a:avLst/>
              <a:gdLst/>
              <a:ahLst/>
              <a:cxnLst/>
              <a:rect r="r" b="b" t="t" l="l"/>
              <a:pathLst>
                <a:path h="19434115" w="186375650">
                  <a:moveTo>
                    <a:pt x="186230865" y="19289336"/>
                  </a:moveTo>
                  <a:lnTo>
                    <a:pt x="186375650" y="19289336"/>
                  </a:lnTo>
                  <a:lnTo>
                    <a:pt x="186375650" y="19434115"/>
                  </a:lnTo>
                  <a:lnTo>
                    <a:pt x="186230865" y="19434115"/>
                  </a:lnTo>
                  <a:lnTo>
                    <a:pt x="186230865" y="19289336"/>
                  </a:lnTo>
                  <a:close/>
                  <a:moveTo>
                    <a:pt x="0" y="144780"/>
                  </a:moveTo>
                  <a:lnTo>
                    <a:pt x="144780" y="144780"/>
                  </a:lnTo>
                  <a:lnTo>
                    <a:pt x="144780" y="19289336"/>
                  </a:lnTo>
                  <a:lnTo>
                    <a:pt x="0" y="19289336"/>
                  </a:lnTo>
                  <a:lnTo>
                    <a:pt x="0" y="144780"/>
                  </a:lnTo>
                  <a:close/>
                  <a:moveTo>
                    <a:pt x="0" y="19289336"/>
                  </a:moveTo>
                  <a:lnTo>
                    <a:pt x="144780" y="19289336"/>
                  </a:lnTo>
                  <a:lnTo>
                    <a:pt x="144780" y="19434115"/>
                  </a:lnTo>
                  <a:lnTo>
                    <a:pt x="0" y="19434115"/>
                  </a:lnTo>
                  <a:lnTo>
                    <a:pt x="0" y="19289336"/>
                  </a:lnTo>
                  <a:close/>
                  <a:moveTo>
                    <a:pt x="186230865" y="144780"/>
                  </a:moveTo>
                  <a:lnTo>
                    <a:pt x="186375650" y="144780"/>
                  </a:lnTo>
                  <a:lnTo>
                    <a:pt x="186375650" y="19289336"/>
                  </a:lnTo>
                  <a:lnTo>
                    <a:pt x="186230865" y="19289336"/>
                  </a:lnTo>
                  <a:lnTo>
                    <a:pt x="186230865" y="144780"/>
                  </a:lnTo>
                  <a:close/>
                  <a:moveTo>
                    <a:pt x="144780" y="19289336"/>
                  </a:moveTo>
                  <a:lnTo>
                    <a:pt x="186230865" y="19289336"/>
                  </a:lnTo>
                  <a:lnTo>
                    <a:pt x="186230865" y="19434115"/>
                  </a:lnTo>
                  <a:lnTo>
                    <a:pt x="144780" y="19434115"/>
                  </a:lnTo>
                  <a:lnTo>
                    <a:pt x="144780" y="19289336"/>
                  </a:lnTo>
                  <a:close/>
                  <a:moveTo>
                    <a:pt x="186230865" y="0"/>
                  </a:moveTo>
                  <a:lnTo>
                    <a:pt x="186375650" y="0"/>
                  </a:lnTo>
                  <a:lnTo>
                    <a:pt x="186375650" y="144780"/>
                  </a:lnTo>
                  <a:lnTo>
                    <a:pt x="186230865" y="144780"/>
                  </a:lnTo>
                  <a:lnTo>
                    <a:pt x="186230865" y="0"/>
                  </a:lnTo>
                  <a:close/>
                  <a:moveTo>
                    <a:pt x="0" y="0"/>
                  </a:moveTo>
                  <a:lnTo>
                    <a:pt x="144780" y="0"/>
                  </a:lnTo>
                  <a:lnTo>
                    <a:pt x="144780" y="144780"/>
                  </a:lnTo>
                  <a:lnTo>
                    <a:pt x="0" y="144780"/>
                  </a:lnTo>
                  <a:lnTo>
                    <a:pt x="0" y="0"/>
                  </a:lnTo>
                  <a:close/>
                  <a:moveTo>
                    <a:pt x="144780" y="0"/>
                  </a:moveTo>
                  <a:lnTo>
                    <a:pt x="186230865" y="0"/>
                  </a:lnTo>
                  <a:lnTo>
                    <a:pt x="186230865" y="144780"/>
                  </a:lnTo>
                  <a:lnTo>
                    <a:pt x="144780" y="144780"/>
                  </a:lnTo>
                  <a:lnTo>
                    <a:pt x="144780" y="0"/>
                  </a:lnTo>
                  <a:close/>
                </a:path>
              </a:pathLst>
            </a:custGeom>
            <a:solidFill>
              <a:srgbClr val="C94827"/>
            </a:solidFill>
          </p:spPr>
        </p:sp>
      </p:grpSp>
      <p:grpSp>
        <p:nvGrpSpPr>
          <p:cNvPr name="Group 8" id="8"/>
          <p:cNvGrpSpPr/>
          <p:nvPr/>
        </p:nvGrpSpPr>
        <p:grpSpPr>
          <a:xfrm rot="0">
            <a:off x="1147762" y="2447873"/>
            <a:ext cx="9406906" cy="4918086"/>
            <a:chOff x="0" y="0"/>
            <a:chExt cx="12542541" cy="6557449"/>
          </a:xfrm>
        </p:grpSpPr>
        <p:sp>
          <p:nvSpPr>
            <p:cNvPr name="TextBox 9" id="9"/>
            <p:cNvSpPr txBox="true"/>
            <p:nvPr/>
          </p:nvSpPr>
          <p:spPr>
            <a:xfrm rot="0">
              <a:off x="0" y="-66675"/>
              <a:ext cx="12542541" cy="876088"/>
            </a:xfrm>
            <a:prstGeom prst="rect">
              <a:avLst/>
            </a:prstGeom>
          </p:spPr>
          <p:txBody>
            <a:bodyPr anchor="t" rtlCol="false" tIns="0" lIns="0" bIns="0" rIns="0">
              <a:spAutoFit/>
            </a:bodyPr>
            <a:lstStyle/>
            <a:p>
              <a:pPr>
                <a:lnSpc>
                  <a:spcPts val="5599"/>
                </a:lnSpc>
              </a:pPr>
            </a:p>
          </p:txBody>
        </p:sp>
        <p:sp>
          <p:nvSpPr>
            <p:cNvPr name="TextBox 10" id="10"/>
            <p:cNvSpPr txBox="true"/>
            <p:nvPr/>
          </p:nvSpPr>
          <p:spPr>
            <a:xfrm rot="0">
              <a:off x="0" y="1484645"/>
              <a:ext cx="12542541" cy="5072804"/>
            </a:xfrm>
            <a:prstGeom prst="rect">
              <a:avLst/>
            </a:prstGeom>
          </p:spPr>
          <p:txBody>
            <a:bodyPr anchor="t" rtlCol="false" tIns="0" lIns="0" bIns="0" rIns="0">
              <a:spAutoFit/>
            </a:bodyPr>
            <a:lstStyle/>
            <a:p>
              <a:pPr marL="669289" indent="-334645" lvl="1">
                <a:lnSpc>
                  <a:spcPts val="4339"/>
                </a:lnSpc>
                <a:buFont typeface="Arial"/>
                <a:buChar char="•"/>
              </a:pPr>
              <a:r>
                <a:rPr lang="en-US" sz="3099">
                  <a:solidFill>
                    <a:srgbClr val="C94827"/>
                  </a:solidFill>
                  <a:sym typeface="Muli Regular Bold"/>
                </a:rPr>
                <a:t>To reduce the manual work to manage library functions.</a:t>
              </a:r>
            </a:p>
            <a:p>
              <a:pPr marL="669289" indent="-334645" lvl="1">
                <a:lnSpc>
                  <a:spcPts val="4339"/>
                </a:lnSpc>
                <a:buFont typeface="Arial"/>
                <a:buChar char="•"/>
              </a:pPr>
              <a:r>
                <a:rPr lang="en-US" sz="1799">
                  <a:solidFill>
                    <a:srgbClr val="C94827"/>
                  </a:solidFill>
                  <a:sym typeface="Arimo Bold"/>
                </a:rPr>
                <a:t>To Save time and reduced overheads.</a:t>
              </a:r>
            </a:p>
            <a:p>
              <a:pPr marL="669289" indent="-334645" lvl="1">
                <a:lnSpc>
                  <a:spcPts val="4339"/>
                </a:lnSpc>
                <a:buFont typeface="Arial"/>
                <a:buChar char="•"/>
              </a:pPr>
              <a:r>
                <a:rPr lang="en-US" sz="1799">
                  <a:solidFill>
                    <a:srgbClr val="C94827"/>
                  </a:solidFill>
                  <a:sym typeface="Arimo Bold"/>
                </a:rPr>
                <a:t>To increase Librarian's efficiencies.</a:t>
              </a:r>
            </a:p>
            <a:p>
              <a:pPr marL="669289" indent="-334645" lvl="1">
                <a:lnSpc>
                  <a:spcPts val="4339"/>
                </a:lnSpc>
                <a:buFont typeface="Arial"/>
                <a:buChar char="•"/>
              </a:pPr>
              <a:r>
                <a:rPr lang="en-US" sz="1799">
                  <a:solidFill>
                    <a:srgbClr val="C94827"/>
                  </a:solidFill>
                  <a:sym typeface="Arimo Bold"/>
                </a:rPr>
                <a:t>To remove manual processes in the Library.</a:t>
              </a:r>
            </a:p>
            <a:p>
              <a:pPr marL="669289" indent="-334645" lvl="1">
                <a:lnSpc>
                  <a:spcPts val="4339"/>
                </a:lnSpc>
                <a:buFont typeface="Arial"/>
                <a:buChar char="•"/>
              </a:pPr>
              <a:r>
                <a:rPr lang="en-US" sz="1799">
                  <a:solidFill>
                    <a:srgbClr val="C94827"/>
                  </a:solidFill>
                  <a:sym typeface="Arimo Bold"/>
                </a:rPr>
                <a:t>To perform day to day library operations electronically.</a:t>
              </a:r>
            </a:p>
          </p:txBody>
        </p:sp>
      </p:grpSp>
      <p:pic>
        <p:nvPicPr>
          <p:cNvPr name="Picture 11" id="11"/>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2613952">
            <a:off x="15312001" y="7987076"/>
            <a:ext cx="3894598" cy="2145569"/>
          </a:xfrm>
          <a:prstGeom prst="rect">
            <a:avLst/>
          </a:prstGeom>
        </p:spPr>
      </p:pic>
      <p:pic>
        <p:nvPicPr>
          <p:cNvPr name="Picture 12" id="12"/>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3434613">
            <a:off x="-1498439" y="7753156"/>
            <a:ext cx="3704166" cy="3246196"/>
          </a:xfrm>
          <a:prstGeom prst="rect">
            <a:avLst/>
          </a:prstGeom>
        </p:spPr>
      </p:pic>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922840">
            <a:off x="-1221011" y="-981769"/>
            <a:ext cx="3306766" cy="289793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613952">
            <a:off x="15312001" y="7987076"/>
            <a:ext cx="3894598" cy="214556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530026" y="-230258"/>
            <a:ext cx="2115049" cy="2517916"/>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8825" y="8069560"/>
            <a:ext cx="2115049" cy="2517916"/>
          </a:xfrm>
          <a:prstGeom prst="rect">
            <a:avLst/>
          </a:prstGeom>
        </p:spPr>
      </p:pic>
      <p:pic>
        <p:nvPicPr>
          <p:cNvPr name="Picture 6" id="6"/>
          <p:cNvPicPr>
            <a:picLocks noChangeAspect="true"/>
          </p:cNvPicPr>
          <p:nvPr/>
        </p:nvPicPr>
        <p:blipFill>
          <a:blip r:embed="rId8"/>
          <a:srcRect l="0" t="0" r="0" b="0"/>
          <a:stretch>
            <a:fillRect/>
          </a:stretch>
        </p:blipFill>
        <p:spPr>
          <a:xfrm flipH="false" flipV="false" rot="0">
            <a:off x="700593" y="1734352"/>
            <a:ext cx="7319755" cy="5378094"/>
          </a:xfrm>
          <a:prstGeom prst="rect">
            <a:avLst/>
          </a:prstGeom>
        </p:spPr>
      </p:pic>
      <p:pic>
        <p:nvPicPr>
          <p:cNvPr name="Picture 7" id="7"/>
          <p:cNvPicPr>
            <a:picLocks noChangeAspect="true"/>
          </p:cNvPicPr>
          <p:nvPr/>
        </p:nvPicPr>
        <p:blipFill>
          <a:blip r:embed="rId9"/>
          <a:srcRect l="0" t="0" r="0" b="0"/>
          <a:stretch>
            <a:fillRect/>
          </a:stretch>
        </p:blipFill>
        <p:spPr>
          <a:xfrm flipH="false" flipV="false" rot="0">
            <a:off x="8278168" y="1190337"/>
            <a:ext cx="8058268" cy="5591715"/>
          </a:xfrm>
          <a:prstGeom prst="rect">
            <a:avLst/>
          </a:prstGeom>
        </p:spPr>
      </p:pic>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922840">
            <a:off x="-1221011" y="-981769"/>
            <a:ext cx="3306766" cy="289793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613952">
            <a:off x="15312001" y="7987076"/>
            <a:ext cx="3894598" cy="214556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530026" y="-230258"/>
            <a:ext cx="2115049" cy="2517916"/>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8825" y="8069560"/>
            <a:ext cx="2115049" cy="2517916"/>
          </a:xfrm>
          <a:prstGeom prst="rect">
            <a:avLst/>
          </a:prstGeom>
        </p:spPr>
      </p:pic>
      <p:pic>
        <p:nvPicPr>
          <p:cNvPr name="Picture 6" id="6"/>
          <p:cNvPicPr>
            <a:picLocks noChangeAspect="true"/>
          </p:cNvPicPr>
          <p:nvPr/>
        </p:nvPicPr>
        <p:blipFill>
          <a:blip r:embed="rId8"/>
          <a:srcRect l="0" t="0" r="0" b="0"/>
          <a:stretch>
            <a:fillRect/>
          </a:stretch>
        </p:blipFill>
        <p:spPr>
          <a:xfrm flipH="false" flipV="false" rot="0">
            <a:off x="432372" y="1425751"/>
            <a:ext cx="6305396" cy="6823475"/>
          </a:xfrm>
          <a:prstGeom prst="rect">
            <a:avLst/>
          </a:prstGeom>
        </p:spPr>
      </p:pic>
      <p:pic>
        <p:nvPicPr>
          <p:cNvPr name="Picture 7" id="7"/>
          <p:cNvPicPr>
            <a:picLocks noChangeAspect="true"/>
          </p:cNvPicPr>
          <p:nvPr/>
        </p:nvPicPr>
        <p:blipFill>
          <a:blip r:embed="rId9"/>
          <a:srcRect l="0" t="0" r="0" b="0"/>
          <a:stretch>
            <a:fillRect/>
          </a:stretch>
        </p:blipFill>
        <p:spPr>
          <a:xfrm flipH="false" flipV="false" rot="0">
            <a:off x="7821475" y="1319573"/>
            <a:ext cx="6852060" cy="7035832"/>
          </a:xfrm>
          <a:prstGeom prst="rect">
            <a:avLst/>
          </a:prstGeom>
        </p:spPr>
      </p:pic>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922840">
            <a:off x="-1221011" y="-981769"/>
            <a:ext cx="3306766" cy="289793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613952">
            <a:off x="15312001" y="7987076"/>
            <a:ext cx="3894598" cy="214556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530026" y="-230258"/>
            <a:ext cx="2115049" cy="2517916"/>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8825" y="8069560"/>
            <a:ext cx="2115049" cy="2517916"/>
          </a:xfrm>
          <a:prstGeom prst="rect">
            <a:avLst/>
          </a:prstGeom>
        </p:spPr>
      </p:pic>
      <p:pic>
        <p:nvPicPr>
          <p:cNvPr name="Picture 6" id="6"/>
          <p:cNvPicPr>
            <a:picLocks noChangeAspect="true"/>
          </p:cNvPicPr>
          <p:nvPr/>
        </p:nvPicPr>
        <p:blipFill>
          <a:blip r:embed="rId8"/>
          <a:srcRect l="0" t="0" r="0" b="0"/>
          <a:stretch>
            <a:fillRect/>
          </a:stretch>
        </p:blipFill>
        <p:spPr>
          <a:xfrm flipH="false" flipV="false" rot="0">
            <a:off x="432372" y="1959187"/>
            <a:ext cx="5393217" cy="5854268"/>
          </a:xfrm>
          <a:prstGeom prst="rect">
            <a:avLst/>
          </a:prstGeom>
        </p:spPr>
      </p:pic>
      <p:pic>
        <p:nvPicPr>
          <p:cNvPr name="Picture 7" id="7"/>
          <p:cNvPicPr>
            <a:picLocks noChangeAspect="true"/>
          </p:cNvPicPr>
          <p:nvPr/>
        </p:nvPicPr>
        <p:blipFill>
          <a:blip r:embed="rId9"/>
          <a:srcRect l="0" t="0" r="0" b="0"/>
          <a:stretch>
            <a:fillRect/>
          </a:stretch>
        </p:blipFill>
        <p:spPr>
          <a:xfrm flipH="false" flipV="false" rot="0">
            <a:off x="5856802" y="1959187"/>
            <a:ext cx="6574397" cy="5596600"/>
          </a:xfrm>
          <a:prstGeom prst="rect">
            <a:avLst/>
          </a:prstGeom>
        </p:spPr>
      </p:pic>
      <p:pic>
        <p:nvPicPr>
          <p:cNvPr name="Picture 8" id="8"/>
          <p:cNvPicPr>
            <a:picLocks noChangeAspect="true"/>
          </p:cNvPicPr>
          <p:nvPr/>
        </p:nvPicPr>
        <p:blipFill>
          <a:blip r:embed="rId10"/>
          <a:srcRect l="0" t="0" r="0" b="0"/>
          <a:stretch>
            <a:fillRect/>
          </a:stretch>
        </p:blipFill>
        <p:spPr>
          <a:xfrm flipH="false" flipV="false" rot="0">
            <a:off x="12431198" y="1959187"/>
            <a:ext cx="5514468" cy="5882801"/>
          </a:xfrm>
          <a:prstGeom prst="rect">
            <a:avLst/>
          </a:prstGeom>
        </p:spPr>
      </p:pic>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53558">
            <a:off x="685043" y="4972410"/>
            <a:ext cx="3291355" cy="5089559"/>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7769084"/>
            <a:ext cx="2115049" cy="2517916"/>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233355">
            <a:off x="13949067" y="5685471"/>
            <a:ext cx="3811117" cy="4167226"/>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172088">
            <a:off x="15560321" y="8860357"/>
            <a:ext cx="2790951" cy="1537561"/>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361338">
            <a:off x="13288069" y="734042"/>
            <a:ext cx="4375323" cy="3948798"/>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353240" y="0"/>
            <a:ext cx="2174771" cy="2589013"/>
          </a:xfrm>
          <a:prstGeom prst="rect">
            <a:avLst/>
          </a:prstGeom>
        </p:spPr>
      </p:pic>
      <p:pic>
        <p:nvPicPr>
          <p:cNvPr name="Picture 8" id="8"/>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368587">
            <a:off x="618150" y="640538"/>
            <a:ext cx="2993799" cy="4020245"/>
          </a:xfrm>
          <a:prstGeom prst="rect">
            <a:avLst/>
          </a:prstGeom>
        </p:spPr>
      </p:pic>
      <p:pic>
        <p:nvPicPr>
          <p:cNvPr name="Picture 9" id="9"/>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1380225">
            <a:off x="-666384" y="80283"/>
            <a:ext cx="2478870" cy="2172391"/>
          </a:xfrm>
          <a:prstGeom prst="rect">
            <a:avLst/>
          </a:prstGeom>
        </p:spPr>
      </p:pic>
      <p:sp>
        <p:nvSpPr>
          <p:cNvPr name="TextBox 10" id="10"/>
          <p:cNvSpPr txBox="true"/>
          <p:nvPr/>
        </p:nvSpPr>
        <p:spPr>
          <a:xfrm rot="0">
            <a:off x="4424035" y="2258769"/>
            <a:ext cx="9458980" cy="4732136"/>
          </a:xfrm>
          <a:prstGeom prst="rect">
            <a:avLst/>
          </a:prstGeom>
        </p:spPr>
        <p:txBody>
          <a:bodyPr anchor="t" rtlCol="false" tIns="0" lIns="0" bIns="0" rIns="0">
            <a:spAutoFit/>
          </a:bodyPr>
          <a:lstStyle/>
          <a:p>
            <a:pPr algn="ctr">
              <a:lnSpc>
                <a:spcPts val="12245"/>
              </a:lnSpc>
            </a:pPr>
            <a:r>
              <a:rPr lang="en-US" sz="12005" spc="48">
                <a:solidFill>
                  <a:srgbClr val="C94827"/>
                </a:solidFill>
                <a:latin typeface="Libre Franklin Black"/>
              </a:rPr>
              <a:t>THANK YOU FOR LISTENING!</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831355" y="826354"/>
            <a:ext cx="2476569" cy="2707979"/>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742874" y="781471"/>
            <a:ext cx="2066404" cy="2797744"/>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2244227" y="799197"/>
            <a:ext cx="2057025" cy="2762291"/>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4736203" y="781471"/>
            <a:ext cx="2183726" cy="2797744"/>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6538414" y="3935394"/>
            <a:ext cx="2956705" cy="2668473"/>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9730064" y="3935394"/>
            <a:ext cx="2132994" cy="2668473"/>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2098003" y="3935394"/>
            <a:ext cx="2247592" cy="2668473"/>
          </a:xfrm>
          <a:prstGeom prst="rect">
            <a:avLst/>
          </a:prstGeom>
        </p:spPr>
      </p:pic>
      <p:pic>
        <p:nvPicPr>
          <p:cNvPr name="Picture 9" id="9"/>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14580541" y="3909862"/>
            <a:ext cx="2339388" cy="2719538"/>
          </a:xfrm>
          <a:prstGeom prst="rect">
            <a:avLst/>
          </a:prstGeom>
        </p:spPr>
      </p:pic>
      <p:pic>
        <p:nvPicPr>
          <p:cNvPr name="Picture 10" id="10"/>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9670449" y="6897819"/>
            <a:ext cx="2202344" cy="2607709"/>
          </a:xfrm>
          <a:prstGeom prst="rect">
            <a:avLst/>
          </a:prstGeom>
        </p:spPr>
      </p:pic>
      <p:pic>
        <p:nvPicPr>
          <p:cNvPr name="Picture 11" id="11"/>
          <p:cNvPicPr>
            <a:picLocks noChangeAspect="true"/>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0" t="0" r="0" b="0"/>
          <a:stretch>
            <a:fillRect/>
          </a:stretch>
        </p:blipFill>
        <p:spPr>
          <a:xfrm flipH="false" flipV="false" rot="0">
            <a:off x="12169553" y="6897819"/>
            <a:ext cx="2410988" cy="2607709"/>
          </a:xfrm>
          <a:prstGeom prst="rect">
            <a:avLst/>
          </a:prstGeom>
        </p:spPr>
      </p:pic>
      <p:grpSp>
        <p:nvGrpSpPr>
          <p:cNvPr name="Group 12" id="12"/>
          <p:cNvGrpSpPr/>
          <p:nvPr/>
        </p:nvGrpSpPr>
        <p:grpSpPr>
          <a:xfrm rot="0">
            <a:off x="602813" y="2284478"/>
            <a:ext cx="5473608" cy="6151707"/>
            <a:chOff x="0" y="0"/>
            <a:chExt cx="7298144" cy="8202276"/>
          </a:xfrm>
        </p:grpSpPr>
        <p:sp>
          <p:nvSpPr>
            <p:cNvPr name="TextBox 13" id="13"/>
            <p:cNvSpPr txBox="true"/>
            <p:nvPr/>
          </p:nvSpPr>
          <p:spPr>
            <a:xfrm rot="0">
              <a:off x="0" y="-114300"/>
              <a:ext cx="7298144" cy="4161832"/>
            </a:xfrm>
            <a:prstGeom prst="rect">
              <a:avLst/>
            </a:prstGeom>
          </p:spPr>
          <p:txBody>
            <a:bodyPr anchor="t" rtlCol="false" tIns="0" lIns="0" bIns="0" rIns="0">
              <a:spAutoFit/>
            </a:bodyPr>
            <a:lstStyle/>
            <a:p>
              <a:pPr>
                <a:lnSpc>
                  <a:spcPts val="8397"/>
                </a:lnSpc>
              </a:pPr>
              <a:r>
                <a:rPr lang="en-US" sz="5998">
                  <a:solidFill>
                    <a:srgbClr val="C94827"/>
                  </a:solidFill>
                  <a:latin typeface="Libre Franklin Black"/>
                </a:rPr>
                <a:t>GIT HUB PROJECT PAGE LINK</a:t>
              </a:r>
            </a:p>
          </p:txBody>
        </p:sp>
        <p:sp>
          <p:nvSpPr>
            <p:cNvPr name="TextBox 14" id="14"/>
            <p:cNvSpPr txBox="true"/>
            <p:nvPr/>
          </p:nvSpPr>
          <p:spPr>
            <a:xfrm rot="0">
              <a:off x="0" y="5088622"/>
              <a:ext cx="5758562" cy="3113655"/>
            </a:xfrm>
            <a:prstGeom prst="rect">
              <a:avLst/>
            </a:prstGeom>
          </p:spPr>
          <p:txBody>
            <a:bodyPr anchor="t" rtlCol="false" tIns="0" lIns="0" bIns="0" rIns="0">
              <a:spAutoFit/>
            </a:bodyPr>
            <a:lstStyle/>
            <a:p>
              <a:pPr>
                <a:lnSpc>
                  <a:spcPts val="4688"/>
                </a:lnSpc>
              </a:pPr>
              <a:r>
                <a:rPr lang="en-US" sz="3348">
                  <a:solidFill>
                    <a:srgbClr val="C94827"/>
                  </a:solidFill>
                  <a:latin typeface="Muli Regular"/>
                </a:rPr>
                <a:t>https://github.com/SurvivalXUdit007/Library-Management-System.git</a:t>
              </a:r>
            </a:p>
          </p:txBody>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266122" y="1443780"/>
            <a:ext cx="1894394" cy="2982479"/>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623558" y="1339668"/>
            <a:ext cx="1777880" cy="3190702"/>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864480" y="1443780"/>
            <a:ext cx="1928732" cy="2982479"/>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256254" y="1443780"/>
            <a:ext cx="1689904" cy="2982479"/>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6417578" y="5087876"/>
            <a:ext cx="1272317" cy="3531099"/>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7858030" y="5052092"/>
            <a:ext cx="1761682" cy="3602667"/>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9787848" y="5206307"/>
            <a:ext cx="2365860" cy="3294236"/>
          </a:xfrm>
          <a:prstGeom prst="rect">
            <a:avLst/>
          </a:prstGeom>
        </p:spPr>
      </p:pic>
      <p:pic>
        <p:nvPicPr>
          <p:cNvPr name="Picture 9" id="9"/>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12321844" y="5186960"/>
            <a:ext cx="2662722" cy="3332931"/>
          </a:xfrm>
          <a:prstGeom prst="rect">
            <a:avLst/>
          </a:prstGeom>
        </p:spPr>
      </p:pic>
      <p:pic>
        <p:nvPicPr>
          <p:cNvPr name="Picture 10" id="10"/>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15409199" y="1238643"/>
            <a:ext cx="1930955" cy="3392753"/>
          </a:xfrm>
          <a:prstGeom prst="rect">
            <a:avLst/>
          </a:prstGeom>
        </p:spPr>
      </p:pic>
      <p:pic>
        <p:nvPicPr>
          <p:cNvPr name="Picture 11" id="11"/>
          <p:cNvPicPr>
            <a:picLocks noChangeAspect="true"/>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0" t="0" r="0" b="0"/>
          <a:stretch>
            <a:fillRect/>
          </a:stretch>
        </p:blipFill>
        <p:spPr>
          <a:xfrm flipH="false" flipV="false" rot="0">
            <a:off x="15152701" y="5101634"/>
            <a:ext cx="2525270" cy="3503583"/>
          </a:xfrm>
          <a:prstGeom prst="rect">
            <a:avLst/>
          </a:prstGeom>
        </p:spPr>
      </p:pic>
      <p:grpSp>
        <p:nvGrpSpPr>
          <p:cNvPr name="Group 12" id="12"/>
          <p:cNvGrpSpPr/>
          <p:nvPr/>
        </p:nvGrpSpPr>
        <p:grpSpPr>
          <a:xfrm rot="0">
            <a:off x="602813" y="2284478"/>
            <a:ext cx="5473608" cy="5545889"/>
            <a:chOff x="0" y="0"/>
            <a:chExt cx="7298144" cy="7394518"/>
          </a:xfrm>
        </p:grpSpPr>
        <p:sp>
          <p:nvSpPr>
            <p:cNvPr name="TextBox 13" id="13"/>
            <p:cNvSpPr txBox="true"/>
            <p:nvPr/>
          </p:nvSpPr>
          <p:spPr>
            <a:xfrm rot="0">
              <a:off x="0" y="-114300"/>
              <a:ext cx="7298144" cy="4161832"/>
            </a:xfrm>
            <a:prstGeom prst="rect">
              <a:avLst/>
            </a:prstGeom>
          </p:spPr>
          <p:txBody>
            <a:bodyPr anchor="t" rtlCol="false" tIns="0" lIns="0" bIns="0" rIns="0">
              <a:spAutoFit/>
            </a:bodyPr>
            <a:lstStyle/>
            <a:p>
              <a:pPr>
                <a:lnSpc>
                  <a:spcPts val="8397"/>
                </a:lnSpc>
              </a:pPr>
              <a:r>
                <a:rPr lang="en-US" sz="5998">
                  <a:solidFill>
                    <a:srgbClr val="C94827"/>
                  </a:solidFill>
                  <a:latin typeface="Libre Franklin Black"/>
                </a:rPr>
                <a:t>LINKEDIN PROFILE LINK</a:t>
              </a:r>
            </a:p>
          </p:txBody>
        </p:sp>
        <p:sp>
          <p:nvSpPr>
            <p:cNvPr name="TextBox 14" id="14"/>
            <p:cNvSpPr txBox="true"/>
            <p:nvPr/>
          </p:nvSpPr>
          <p:spPr>
            <a:xfrm rot="0">
              <a:off x="0" y="5088622"/>
              <a:ext cx="5758562" cy="2305897"/>
            </a:xfrm>
            <a:prstGeom prst="rect">
              <a:avLst/>
            </a:prstGeom>
          </p:spPr>
          <p:txBody>
            <a:bodyPr anchor="t" rtlCol="false" tIns="0" lIns="0" bIns="0" rIns="0">
              <a:spAutoFit/>
            </a:bodyPr>
            <a:lstStyle/>
            <a:p>
              <a:pPr>
                <a:lnSpc>
                  <a:spcPts val="4690"/>
                </a:lnSpc>
              </a:pPr>
              <a:r>
                <a:rPr lang="en-US" sz="3350">
                  <a:solidFill>
                    <a:srgbClr val="C94827"/>
                  </a:solidFill>
                  <a:latin typeface="Muli Regular"/>
                </a:rPr>
                <a:t>You can use these gorgeous elements to customize the slides.</a:t>
              </a:r>
            </a:p>
          </p:txBody>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09645">
            <a:off x="6388496" y="779390"/>
            <a:ext cx="6654326" cy="665432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5449114" y="324438"/>
            <a:ext cx="968861" cy="139488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976596">
            <a:off x="12343247" y="2889912"/>
            <a:ext cx="3591781" cy="7415758"/>
          </a:xfrm>
          <a:prstGeom prst="rect">
            <a:avLst/>
          </a:prstGeom>
        </p:spPr>
      </p:pic>
      <p:grpSp>
        <p:nvGrpSpPr>
          <p:cNvPr name="Group 5" id="5"/>
          <p:cNvGrpSpPr/>
          <p:nvPr/>
        </p:nvGrpSpPr>
        <p:grpSpPr>
          <a:xfrm rot="0">
            <a:off x="602813" y="2284478"/>
            <a:ext cx="5473608" cy="7943024"/>
            <a:chOff x="0" y="0"/>
            <a:chExt cx="7298144" cy="10590699"/>
          </a:xfrm>
        </p:grpSpPr>
        <p:sp>
          <p:nvSpPr>
            <p:cNvPr name="TextBox 6" id="6"/>
            <p:cNvSpPr txBox="true"/>
            <p:nvPr/>
          </p:nvSpPr>
          <p:spPr>
            <a:xfrm rot="0">
              <a:off x="0" y="-114300"/>
              <a:ext cx="7298144" cy="1328052"/>
            </a:xfrm>
            <a:prstGeom prst="rect">
              <a:avLst/>
            </a:prstGeom>
          </p:spPr>
          <p:txBody>
            <a:bodyPr anchor="t" rtlCol="false" tIns="0" lIns="0" bIns="0" rIns="0">
              <a:spAutoFit/>
            </a:bodyPr>
            <a:lstStyle/>
            <a:p>
              <a:pPr>
                <a:lnSpc>
                  <a:spcPts val="8397"/>
                </a:lnSpc>
              </a:pPr>
              <a:r>
                <a:rPr lang="en-US" sz="5998">
                  <a:solidFill>
                    <a:srgbClr val="C94827"/>
                  </a:solidFill>
                  <a:latin typeface="Libre Franklin Black"/>
                </a:rPr>
                <a:t>UDIT KUMAR</a:t>
              </a:r>
            </a:p>
          </p:txBody>
        </p:sp>
        <p:sp>
          <p:nvSpPr>
            <p:cNvPr name="TextBox 7" id="7"/>
            <p:cNvSpPr txBox="true"/>
            <p:nvPr/>
          </p:nvSpPr>
          <p:spPr>
            <a:xfrm rot="0">
              <a:off x="0" y="2235791"/>
              <a:ext cx="5758562" cy="8354907"/>
            </a:xfrm>
            <a:prstGeom prst="rect">
              <a:avLst/>
            </a:prstGeom>
          </p:spPr>
          <p:txBody>
            <a:bodyPr anchor="t" rtlCol="false" tIns="0" lIns="0" bIns="0" rIns="0">
              <a:spAutoFit/>
            </a:bodyPr>
            <a:lstStyle/>
            <a:p>
              <a:pPr>
                <a:lnSpc>
                  <a:spcPts val="5529"/>
                </a:lnSpc>
              </a:pPr>
              <a:r>
                <a:rPr lang="en-US" sz="3949">
                  <a:solidFill>
                    <a:srgbClr val="C94827"/>
                  </a:solidFill>
                  <a:latin typeface="Hangyaboly"/>
                </a:rPr>
                <a:t>Wanna be data scientist</a:t>
              </a:r>
            </a:p>
            <a:p>
              <a:pPr>
                <a:lnSpc>
                  <a:spcPts val="5529"/>
                </a:lnSpc>
              </a:pPr>
              <a:r>
                <a:rPr lang="en-US" sz="3949">
                  <a:solidFill>
                    <a:srgbClr val="C94827"/>
                  </a:solidFill>
                  <a:latin typeface="Hangyaboly"/>
                </a:rPr>
                <a:t>Computer science student</a:t>
              </a:r>
            </a:p>
            <a:p>
              <a:pPr>
                <a:lnSpc>
                  <a:spcPts val="5529"/>
                </a:lnSpc>
              </a:pPr>
              <a:r>
                <a:rPr lang="en-US" sz="3949">
                  <a:solidFill>
                    <a:srgbClr val="C94827"/>
                  </a:solidFill>
                  <a:latin typeface="Hangyaboly"/>
                </a:rPr>
                <a:t>Working hard towards goals</a:t>
              </a:r>
            </a:p>
            <a:p>
              <a:pPr>
                <a:lnSpc>
                  <a:spcPts val="5529"/>
                </a:lnSpc>
              </a:pPr>
              <a:r>
                <a:rPr lang="en-US" sz="3949">
                  <a:solidFill>
                    <a:srgbClr val="C94827"/>
                  </a:solidFill>
                  <a:latin typeface="Hangyaboly"/>
                </a:rPr>
                <a:t>Working well against all odds</a:t>
              </a:r>
            </a:p>
            <a:p>
              <a:pPr>
                <a:lnSpc>
                  <a:spcPts val="552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grpSp>
        <p:nvGrpSpPr>
          <p:cNvPr name="Group 2" id="2"/>
          <p:cNvGrpSpPr/>
          <p:nvPr/>
        </p:nvGrpSpPr>
        <p:grpSpPr>
          <a:xfrm rot="-5400000">
            <a:off x="11483374" y="4804796"/>
            <a:ext cx="11609422" cy="1999829"/>
            <a:chOff x="0" y="0"/>
            <a:chExt cx="112819053" cy="19434115"/>
          </a:xfrm>
        </p:grpSpPr>
        <p:sp>
          <p:nvSpPr>
            <p:cNvPr name="Freeform 3" id="3"/>
            <p:cNvSpPr/>
            <p:nvPr/>
          </p:nvSpPr>
          <p:spPr>
            <a:xfrm>
              <a:off x="72390" y="72390"/>
              <a:ext cx="112674278" cy="19289335"/>
            </a:xfrm>
            <a:custGeom>
              <a:avLst/>
              <a:gdLst/>
              <a:ahLst/>
              <a:cxnLst/>
              <a:rect r="r" b="b" t="t" l="l"/>
              <a:pathLst>
                <a:path h="19289335" w="112674278">
                  <a:moveTo>
                    <a:pt x="0" y="0"/>
                  </a:moveTo>
                  <a:lnTo>
                    <a:pt x="112674278" y="0"/>
                  </a:lnTo>
                  <a:lnTo>
                    <a:pt x="112674278" y="19289335"/>
                  </a:lnTo>
                  <a:lnTo>
                    <a:pt x="0" y="19289335"/>
                  </a:lnTo>
                  <a:lnTo>
                    <a:pt x="0" y="0"/>
                  </a:lnTo>
                  <a:close/>
                </a:path>
              </a:pathLst>
            </a:custGeom>
            <a:solidFill>
              <a:srgbClr val="FFDE59"/>
            </a:solidFill>
          </p:spPr>
        </p:sp>
        <p:sp>
          <p:nvSpPr>
            <p:cNvPr name="Freeform 4" id="4"/>
            <p:cNvSpPr/>
            <p:nvPr/>
          </p:nvSpPr>
          <p:spPr>
            <a:xfrm>
              <a:off x="0" y="0"/>
              <a:ext cx="112819049" cy="19434115"/>
            </a:xfrm>
            <a:custGeom>
              <a:avLst/>
              <a:gdLst/>
              <a:ahLst/>
              <a:cxnLst/>
              <a:rect r="r" b="b" t="t" l="l"/>
              <a:pathLst>
                <a:path h="19434115" w="112819049">
                  <a:moveTo>
                    <a:pt x="112674276" y="19289336"/>
                  </a:moveTo>
                  <a:lnTo>
                    <a:pt x="112819049" y="19289336"/>
                  </a:lnTo>
                  <a:lnTo>
                    <a:pt x="112819049" y="19434115"/>
                  </a:lnTo>
                  <a:lnTo>
                    <a:pt x="112674276" y="19434115"/>
                  </a:lnTo>
                  <a:lnTo>
                    <a:pt x="112674276" y="19289336"/>
                  </a:lnTo>
                  <a:close/>
                  <a:moveTo>
                    <a:pt x="0" y="144780"/>
                  </a:moveTo>
                  <a:lnTo>
                    <a:pt x="144780" y="144780"/>
                  </a:lnTo>
                  <a:lnTo>
                    <a:pt x="144780" y="19289336"/>
                  </a:lnTo>
                  <a:lnTo>
                    <a:pt x="0" y="19289336"/>
                  </a:lnTo>
                  <a:lnTo>
                    <a:pt x="0" y="144780"/>
                  </a:lnTo>
                  <a:close/>
                  <a:moveTo>
                    <a:pt x="0" y="19289336"/>
                  </a:moveTo>
                  <a:lnTo>
                    <a:pt x="144780" y="19289336"/>
                  </a:lnTo>
                  <a:lnTo>
                    <a:pt x="144780" y="19434115"/>
                  </a:lnTo>
                  <a:lnTo>
                    <a:pt x="0" y="19434115"/>
                  </a:lnTo>
                  <a:lnTo>
                    <a:pt x="0" y="19289336"/>
                  </a:lnTo>
                  <a:close/>
                  <a:moveTo>
                    <a:pt x="112674276" y="144780"/>
                  </a:moveTo>
                  <a:lnTo>
                    <a:pt x="112819049" y="144780"/>
                  </a:lnTo>
                  <a:lnTo>
                    <a:pt x="112819049" y="19289336"/>
                  </a:lnTo>
                  <a:lnTo>
                    <a:pt x="112674276" y="19289336"/>
                  </a:lnTo>
                  <a:lnTo>
                    <a:pt x="112674276" y="144780"/>
                  </a:lnTo>
                  <a:close/>
                  <a:moveTo>
                    <a:pt x="144780" y="19289336"/>
                  </a:moveTo>
                  <a:lnTo>
                    <a:pt x="112674276" y="19289336"/>
                  </a:lnTo>
                  <a:lnTo>
                    <a:pt x="112674276" y="19434115"/>
                  </a:lnTo>
                  <a:lnTo>
                    <a:pt x="144780" y="19434115"/>
                  </a:lnTo>
                  <a:lnTo>
                    <a:pt x="144780" y="19289336"/>
                  </a:lnTo>
                  <a:close/>
                  <a:moveTo>
                    <a:pt x="112674276" y="0"/>
                  </a:moveTo>
                  <a:lnTo>
                    <a:pt x="112819049" y="0"/>
                  </a:lnTo>
                  <a:lnTo>
                    <a:pt x="112819049" y="144780"/>
                  </a:lnTo>
                  <a:lnTo>
                    <a:pt x="112674276" y="144780"/>
                  </a:lnTo>
                  <a:lnTo>
                    <a:pt x="112674276" y="0"/>
                  </a:lnTo>
                  <a:close/>
                  <a:moveTo>
                    <a:pt x="0" y="0"/>
                  </a:moveTo>
                  <a:lnTo>
                    <a:pt x="144780" y="0"/>
                  </a:lnTo>
                  <a:lnTo>
                    <a:pt x="144780" y="144780"/>
                  </a:lnTo>
                  <a:lnTo>
                    <a:pt x="0" y="144780"/>
                  </a:lnTo>
                  <a:lnTo>
                    <a:pt x="0" y="0"/>
                  </a:lnTo>
                  <a:close/>
                  <a:moveTo>
                    <a:pt x="144780" y="0"/>
                  </a:moveTo>
                  <a:lnTo>
                    <a:pt x="112674276" y="0"/>
                  </a:lnTo>
                  <a:lnTo>
                    <a:pt x="112674276" y="144780"/>
                  </a:lnTo>
                  <a:lnTo>
                    <a:pt x="144780" y="144780"/>
                  </a:lnTo>
                  <a:lnTo>
                    <a:pt x="144780" y="0"/>
                  </a:lnTo>
                  <a:close/>
                </a:path>
              </a:pathLst>
            </a:custGeom>
            <a:solidFill>
              <a:srgbClr val="C94827"/>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33603" y="1396100"/>
            <a:ext cx="4644949" cy="8161330"/>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277832">
            <a:off x="4356639" y="849033"/>
            <a:ext cx="1724287" cy="1094134"/>
          </a:xfrm>
          <a:prstGeom prst="rect">
            <a:avLst/>
          </a:prstGeom>
        </p:spPr>
      </p:pic>
      <p:sp>
        <p:nvSpPr>
          <p:cNvPr name="TextBox 7" id="7"/>
          <p:cNvSpPr txBox="true"/>
          <p:nvPr/>
        </p:nvSpPr>
        <p:spPr>
          <a:xfrm rot="0">
            <a:off x="6163929" y="3189313"/>
            <a:ext cx="10124241" cy="5729605"/>
          </a:xfrm>
          <a:prstGeom prst="rect">
            <a:avLst/>
          </a:prstGeom>
        </p:spPr>
        <p:txBody>
          <a:bodyPr anchor="t" rtlCol="false" tIns="0" lIns="0" bIns="0" rIns="0">
            <a:spAutoFit/>
          </a:bodyPr>
          <a:lstStyle/>
          <a:p>
            <a:pPr>
              <a:lnSpc>
                <a:spcPts val="3500"/>
              </a:lnSpc>
            </a:pPr>
            <a:r>
              <a:rPr lang="en-US" sz="2500">
                <a:solidFill>
                  <a:srgbClr val="C94827"/>
                </a:solidFill>
                <a:latin typeface="Libre Franklin Black"/>
              </a:rPr>
              <a:t>LMS is also called an automated library system. It is</a:t>
            </a:r>
          </a:p>
          <a:p>
            <a:pPr>
              <a:lnSpc>
                <a:spcPts val="3500"/>
              </a:lnSpc>
            </a:pPr>
            <a:r>
              <a:rPr lang="en-US" sz="1200">
                <a:solidFill>
                  <a:srgbClr val="C94827"/>
                </a:solidFill>
                <a:latin typeface="Libre Franklin Black"/>
              </a:rPr>
              <a:t>defined as software that has been established to manage</a:t>
            </a:r>
          </a:p>
          <a:p>
            <a:pPr>
              <a:lnSpc>
                <a:spcPts val="3500"/>
              </a:lnSpc>
            </a:pPr>
            <a:r>
              <a:rPr lang="en-US" sz="1200">
                <a:solidFill>
                  <a:srgbClr val="C94827"/>
                </a:solidFill>
                <a:latin typeface="Libre Franklin Black"/>
              </a:rPr>
              <a:t>basic housekeeping function of a library.</a:t>
            </a:r>
          </a:p>
          <a:p>
            <a:pPr>
              <a:lnSpc>
                <a:spcPts val="3500"/>
              </a:lnSpc>
            </a:pPr>
            <a:r>
              <a:rPr lang="en-US" sz="1200">
                <a:solidFill>
                  <a:srgbClr val="C94827"/>
                </a:solidFill>
                <a:latin typeface="Libre Franklin Black"/>
              </a:rPr>
              <a:t>The electronic management via the software is essential to track</a:t>
            </a:r>
          </a:p>
          <a:p>
            <a:pPr>
              <a:lnSpc>
                <a:spcPts val="3500"/>
              </a:lnSpc>
            </a:pPr>
            <a:r>
              <a:rPr lang="en-US" sz="1200">
                <a:solidFill>
                  <a:srgbClr val="C94827"/>
                </a:solidFill>
                <a:latin typeface="Libre Franklin Black"/>
              </a:rPr>
              <a:t>information like issue date, due date, who has borrowed any book etc.</a:t>
            </a:r>
          </a:p>
          <a:p>
            <a:pPr>
              <a:lnSpc>
                <a:spcPts val="3500"/>
              </a:lnSpc>
            </a:pPr>
            <a:r>
              <a:rPr lang="en-US" sz="1200">
                <a:solidFill>
                  <a:srgbClr val="C94827"/>
                </a:solidFill>
                <a:latin typeface="Libre Franklin Black"/>
              </a:rPr>
              <a:t>The system is developed and designed with an aim to facilitate efficient</a:t>
            </a:r>
          </a:p>
          <a:p>
            <a:pPr>
              <a:lnSpc>
                <a:spcPts val="3500"/>
              </a:lnSpc>
            </a:pPr>
            <a:r>
              <a:rPr lang="en-US" sz="1200">
                <a:solidFill>
                  <a:srgbClr val="C94827"/>
                </a:solidFill>
                <a:latin typeface="Libre Franklin Black"/>
              </a:rPr>
              <a:t>management to the schools to manage a modern library with accurate</a:t>
            </a:r>
          </a:p>
          <a:p>
            <a:pPr>
              <a:lnSpc>
                <a:spcPts val="3500"/>
              </a:lnSpc>
            </a:pPr>
            <a:r>
              <a:rPr lang="en-US" sz="1200">
                <a:solidFill>
                  <a:srgbClr val="C94827"/>
                </a:solidFill>
                <a:latin typeface="Libre Franklin Black"/>
              </a:rPr>
              <a:t>data management. The software is intended to reduce the manual work</a:t>
            </a:r>
          </a:p>
          <a:p>
            <a:pPr algn="l">
              <a:lnSpc>
                <a:spcPts val="3500"/>
              </a:lnSpc>
            </a:pPr>
            <a:r>
              <a:rPr lang="en-US" sz="1200">
                <a:solidFill>
                  <a:srgbClr val="C94827"/>
                </a:solidFill>
                <a:latin typeface="Libre Franklin Black"/>
              </a:rPr>
              <a:t>to manage library functions which have various features.</a:t>
            </a:r>
          </a:p>
        </p:txBody>
      </p:sp>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735507">
            <a:off x="-818038" y="7784300"/>
            <a:ext cx="3693475" cy="4112169"/>
          </a:xfrm>
          <a:prstGeom prst="rect">
            <a:avLst/>
          </a:prstGeom>
        </p:spPr>
      </p:pic>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735507">
            <a:off x="15041932" y="-2056084"/>
            <a:ext cx="3693475" cy="4112169"/>
          </a:xfrm>
          <a:prstGeom prst="rect">
            <a:avLst/>
          </a:prstGeom>
        </p:spPr>
      </p:pic>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5707841" y="376409"/>
            <a:ext cx="10190663" cy="2556930"/>
          </a:xfrm>
          <a:prstGeom prst="rect">
            <a:avLst/>
          </a:prstGeom>
        </p:spPr>
      </p:pic>
      <p:sp>
        <p:nvSpPr>
          <p:cNvPr name="TextBox 11" id="11"/>
          <p:cNvSpPr txBox="true"/>
          <p:nvPr/>
        </p:nvSpPr>
        <p:spPr>
          <a:xfrm rot="0">
            <a:off x="6782514" y="1159273"/>
            <a:ext cx="4722971" cy="1533525"/>
          </a:xfrm>
          <a:prstGeom prst="rect">
            <a:avLst/>
          </a:prstGeom>
        </p:spPr>
        <p:txBody>
          <a:bodyPr anchor="t" rtlCol="false" tIns="0" lIns="0" bIns="0" rIns="0">
            <a:spAutoFit/>
          </a:bodyPr>
          <a:lstStyle/>
          <a:p>
            <a:pPr algn="ctr">
              <a:lnSpc>
                <a:spcPts val="12599"/>
              </a:lnSpc>
            </a:pPr>
            <a:r>
              <a:rPr lang="en-US" sz="9000">
                <a:solidFill>
                  <a:srgbClr val="C94827"/>
                </a:solidFill>
                <a:latin typeface="Hangyaboly"/>
              </a:rPr>
              <a:t>Introduction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grpSp>
        <p:nvGrpSpPr>
          <p:cNvPr name="Group 2" id="2"/>
          <p:cNvGrpSpPr/>
          <p:nvPr/>
        </p:nvGrpSpPr>
        <p:grpSpPr>
          <a:xfrm rot="0">
            <a:off x="-488329" y="8664186"/>
            <a:ext cx="19178618" cy="1999829"/>
            <a:chOff x="0" y="0"/>
            <a:chExt cx="186375649" cy="19434115"/>
          </a:xfrm>
        </p:grpSpPr>
        <p:sp>
          <p:nvSpPr>
            <p:cNvPr name="Freeform 3" id="3"/>
            <p:cNvSpPr/>
            <p:nvPr/>
          </p:nvSpPr>
          <p:spPr>
            <a:xfrm>
              <a:off x="72390" y="72390"/>
              <a:ext cx="186230868" cy="19289335"/>
            </a:xfrm>
            <a:custGeom>
              <a:avLst/>
              <a:gdLst/>
              <a:ahLst/>
              <a:cxnLst/>
              <a:rect r="r" b="b" t="t" l="l"/>
              <a:pathLst>
                <a:path h="19289335" w="186230868">
                  <a:moveTo>
                    <a:pt x="0" y="0"/>
                  </a:moveTo>
                  <a:lnTo>
                    <a:pt x="186230868" y="0"/>
                  </a:lnTo>
                  <a:lnTo>
                    <a:pt x="186230868" y="19289335"/>
                  </a:lnTo>
                  <a:lnTo>
                    <a:pt x="0" y="19289335"/>
                  </a:lnTo>
                  <a:lnTo>
                    <a:pt x="0" y="0"/>
                  </a:lnTo>
                  <a:close/>
                </a:path>
              </a:pathLst>
            </a:custGeom>
            <a:solidFill>
              <a:srgbClr val="FFDE59"/>
            </a:solidFill>
          </p:spPr>
        </p:sp>
        <p:sp>
          <p:nvSpPr>
            <p:cNvPr name="Freeform 4" id="4"/>
            <p:cNvSpPr/>
            <p:nvPr/>
          </p:nvSpPr>
          <p:spPr>
            <a:xfrm>
              <a:off x="0" y="0"/>
              <a:ext cx="186375650" cy="19434115"/>
            </a:xfrm>
            <a:custGeom>
              <a:avLst/>
              <a:gdLst/>
              <a:ahLst/>
              <a:cxnLst/>
              <a:rect r="r" b="b" t="t" l="l"/>
              <a:pathLst>
                <a:path h="19434115" w="186375650">
                  <a:moveTo>
                    <a:pt x="186230865" y="19289336"/>
                  </a:moveTo>
                  <a:lnTo>
                    <a:pt x="186375650" y="19289336"/>
                  </a:lnTo>
                  <a:lnTo>
                    <a:pt x="186375650" y="19434115"/>
                  </a:lnTo>
                  <a:lnTo>
                    <a:pt x="186230865" y="19434115"/>
                  </a:lnTo>
                  <a:lnTo>
                    <a:pt x="186230865" y="19289336"/>
                  </a:lnTo>
                  <a:close/>
                  <a:moveTo>
                    <a:pt x="0" y="144780"/>
                  </a:moveTo>
                  <a:lnTo>
                    <a:pt x="144780" y="144780"/>
                  </a:lnTo>
                  <a:lnTo>
                    <a:pt x="144780" y="19289336"/>
                  </a:lnTo>
                  <a:lnTo>
                    <a:pt x="0" y="19289336"/>
                  </a:lnTo>
                  <a:lnTo>
                    <a:pt x="0" y="144780"/>
                  </a:lnTo>
                  <a:close/>
                  <a:moveTo>
                    <a:pt x="0" y="19289336"/>
                  </a:moveTo>
                  <a:lnTo>
                    <a:pt x="144780" y="19289336"/>
                  </a:lnTo>
                  <a:lnTo>
                    <a:pt x="144780" y="19434115"/>
                  </a:lnTo>
                  <a:lnTo>
                    <a:pt x="0" y="19434115"/>
                  </a:lnTo>
                  <a:lnTo>
                    <a:pt x="0" y="19289336"/>
                  </a:lnTo>
                  <a:close/>
                  <a:moveTo>
                    <a:pt x="186230865" y="144780"/>
                  </a:moveTo>
                  <a:lnTo>
                    <a:pt x="186375650" y="144780"/>
                  </a:lnTo>
                  <a:lnTo>
                    <a:pt x="186375650" y="19289336"/>
                  </a:lnTo>
                  <a:lnTo>
                    <a:pt x="186230865" y="19289336"/>
                  </a:lnTo>
                  <a:lnTo>
                    <a:pt x="186230865" y="144780"/>
                  </a:lnTo>
                  <a:close/>
                  <a:moveTo>
                    <a:pt x="144780" y="19289336"/>
                  </a:moveTo>
                  <a:lnTo>
                    <a:pt x="186230865" y="19289336"/>
                  </a:lnTo>
                  <a:lnTo>
                    <a:pt x="186230865" y="19434115"/>
                  </a:lnTo>
                  <a:lnTo>
                    <a:pt x="144780" y="19434115"/>
                  </a:lnTo>
                  <a:lnTo>
                    <a:pt x="144780" y="19289336"/>
                  </a:lnTo>
                  <a:close/>
                  <a:moveTo>
                    <a:pt x="186230865" y="0"/>
                  </a:moveTo>
                  <a:lnTo>
                    <a:pt x="186375650" y="0"/>
                  </a:lnTo>
                  <a:lnTo>
                    <a:pt x="186375650" y="144780"/>
                  </a:lnTo>
                  <a:lnTo>
                    <a:pt x="186230865" y="144780"/>
                  </a:lnTo>
                  <a:lnTo>
                    <a:pt x="186230865" y="0"/>
                  </a:lnTo>
                  <a:close/>
                  <a:moveTo>
                    <a:pt x="0" y="0"/>
                  </a:moveTo>
                  <a:lnTo>
                    <a:pt x="144780" y="0"/>
                  </a:lnTo>
                  <a:lnTo>
                    <a:pt x="144780" y="144780"/>
                  </a:lnTo>
                  <a:lnTo>
                    <a:pt x="0" y="144780"/>
                  </a:lnTo>
                  <a:lnTo>
                    <a:pt x="0" y="0"/>
                  </a:lnTo>
                  <a:close/>
                  <a:moveTo>
                    <a:pt x="144780" y="0"/>
                  </a:moveTo>
                  <a:lnTo>
                    <a:pt x="186230865" y="0"/>
                  </a:lnTo>
                  <a:lnTo>
                    <a:pt x="186230865" y="144780"/>
                  </a:lnTo>
                  <a:lnTo>
                    <a:pt x="144780" y="144780"/>
                  </a:lnTo>
                  <a:lnTo>
                    <a:pt x="144780" y="0"/>
                  </a:lnTo>
                  <a:close/>
                </a:path>
              </a:pathLst>
            </a:custGeom>
            <a:solidFill>
              <a:srgbClr val="C94827"/>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613952">
            <a:off x="15312001" y="7987076"/>
            <a:ext cx="3894598" cy="2145569"/>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434613">
            <a:off x="-1419711" y="7436763"/>
            <a:ext cx="3704166" cy="3246196"/>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482548" y="1046724"/>
            <a:ext cx="4892908" cy="8635401"/>
          </a:xfrm>
          <a:prstGeom prst="rect">
            <a:avLst/>
          </a:prstGeom>
        </p:spPr>
      </p:pic>
      <p:sp>
        <p:nvSpPr>
          <p:cNvPr name="TextBox 8" id="8"/>
          <p:cNvSpPr txBox="true"/>
          <p:nvPr/>
        </p:nvSpPr>
        <p:spPr>
          <a:xfrm rot="0">
            <a:off x="4112702" y="8945561"/>
            <a:ext cx="9406906" cy="916941"/>
          </a:xfrm>
          <a:prstGeom prst="rect">
            <a:avLst/>
          </a:prstGeom>
        </p:spPr>
        <p:txBody>
          <a:bodyPr anchor="t" rtlCol="false" tIns="0" lIns="0" bIns="0" rIns="0">
            <a:spAutoFit/>
          </a:bodyPr>
          <a:lstStyle/>
          <a:p>
            <a:pPr algn="ctr">
              <a:lnSpc>
                <a:spcPts val="7419"/>
              </a:lnSpc>
            </a:pPr>
            <a:r>
              <a:rPr lang="en-US" sz="5299">
                <a:solidFill>
                  <a:srgbClr val="C94827"/>
                </a:solidFill>
                <a:latin typeface="Hangyaboly"/>
              </a:rPr>
              <a:t>LIBRARY</a:t>
            </a:r>
          </a:p>
        </p:txBody>
      </p:sp>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7068637" y="661300"/>
            <a:ext cx="10190663" cy="2556930"/>
          </a:xfrm>
          <a:prstGeom prst="rect">
            <a:avLst/>
          </a:prstGeom>
        </p:spPr>
      </p:pic>
      <p:sp>
        <p:nvSpPr>
          <p:cNvPr name="TextBox 10" id="10"/>
          <p:cNvSpPr txBox="true"/>
          <p:nvPr/>
        </p:nvSpPr>
        <p:spPr>
          <a:xfrm rot="0">
            <a:off x="7460516" y="1710998"/>
            <a:ext cx="9406906" cy="1255275"/>
          </a:xfrm>
          <a:prstGeom prst="rect">
            <a:avLst/>
          </a:prstGeom>
        </p:spPr>
        <p:txBody>
          <a:bodyPr anchor="t" rtlCol="false" tIns="0" lIns="0" bIns="0" rIns="0">
            <a:spAutoFit/>
          </a:bodyPr>
          <a:lstStyle/>
          <a:p>
            <a:pPr algn="ctr">
              <a:lnSpc>
                <a:spcPts val="9514"/>
              </a:lnSpc>
            </a:pPr>
            <a:r>
              <a:rPr lang="en-US" sz="9328" spc="37">
                <a:solidFill>
                  <a:srgbClr val="C94827"/>
                </a:solidFill>
                <a:latin typeface="Hangyaboly Bold"/>
              </a:rPr>
              <a:t>FUNCTIONS</a:t>
            </a:r>
          </a:p>
        </p:txBody>
      </p:sp>
      <p:grpSp>
        <p:nvGrpSpPr>
          <p:cNvPr name="Group 11" id="11"/>
          <p:cNvGrpSpPr/>
          <p:nvPr/>
        </p:nvGrpSpPr>
        <p:grpSpPr>
          <a:xfrm rot="0">
            <a:off x="7460516" y="2617865"/>
            <a:ext cx="9406906" cy="4006227"/>
            <a:chOff x="0" y="0"/>
            <a:chExt cx="12542541" cy="5341635"/>
          </a:xfrm>
        </p:grpSpPr>
        <p:sp>
          <p:nvSpPr>
            <p:cNvPr name="TextBox 12" id="12"/>
            <p:cNvSpPr txBox="true"/>
            <p:nvPr/>
          </p:nvSpPr>
          <p:spPr>
            <a:xfrm rot="0">
              <a:off x="0" y="-66675"/>
              <a:ext cx="12542541" cy="876088"/>
            </a:xfrm>
            <a:prstGeom prst="rect">
              <a:avLst/>
            </a:prstGeom>
          </p:spPr>
          <p:txBody>
            <a:bodyPr anchor="t" rtlCol="false" tIns="0" lIns="0" bIns="0" rIns="0">
              <a:spAutoFit/>
            </a:bodyPr>
            <a:lstStyle/>
            <a:p>
              <a:pPr>
                <a:lnSpc>
                  <a:spcPts val="5599"/>
                </a:lnSpc>
              </a:pPr>
            </a:p>
          </p:txBody>
        </p:sp>
        <p:sp>
          <p:nvSpPr>
            <p:cNvPr name="TextBox 13" id="13"/>
            <p:cNvSpPr txBox="true"/>
            <p:nvPr/>
          </p:nvSpPr>
          <p:spPr>
            <a:xfrm rot="0">
              <a:off x="0" y="1475120"/>
              <a:ext cx="12542541" cy="3866515"/>
            </a:xfrm>
            <a:prstGeom prst="rect">
              <a:avLst/>
            </a:prstGeom>
          </p:spPr>
          <p:txBody>
            <a:bodyPr anchor="t" rtlCol="false" tIns="0" lIns="0" bIns="0" rIns="0">
              <a:spAutoFit/>
            </a:bodyPr>
            <a:lstStyle/>
            <a:p>
              <a:pPr>
                <a:lnSpc>
                  <a:spcPts val="4619"/>
                </a:lnSpc>
              </a:pPr>
              <a:r>
                <a:rPr lang="en-US" sz="1999">
                  <a:solidFill>
                    <a:srgbClr val="C94827"/>
                  </a:solidFill>
                  <a:latin typeface="Libre Franklin Black"/>
                </a:rPr>
                <a:t>In order to maintain library management software, LMS has the</a:t>
              </a:r>
            </a:p>
            <a:p>
              <a:pPr>
                <a:lnSpc>
                  <a:spcPts val="4619"/>
                </a:lnSpc>
              </a:pPr>
              <a:r>
                <a:rPr lang="en-US" sz="1999">
                  <a:solidFill>
                    <a:srgbClr val="C94827"/>
                  </a:solidFill>
                  <a:latin typeface="Libre Franklin Black"/>
                </a:rPr>
                <a:t>following set of components. These components are efficient to manage</a:t>
              </a:r>
            </a:p>
            <a:p>
              <a:pPr>
                <a:lnSpc>
                  <a:spcPts val="4619"/>
                </a:lnSpc>
              </a:pPr>
              <a:r>
                <a:rPr lang="en-US" sz="1999">
                  <a:solidFill>
                    <a:srgbClr val="C94827"/>
                  </a:solidFill>
                  <a:latin typeface="Libre Franklin Black"/>
                </a:rPr>
                <a:t>library operations accurately.</a:t>
              </a:r>
            </a:p>
          </p:txBody>
        </p:sp>
      </p:grpSp>
      <p:pic>
        <p:nvPicPr>
          <p:cNvPr name="Picture 14" id="14"/>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735507">
            <a:off x="764083" y="-1530652"/>
            <a:ext cx="3693475" cy="4112169"/>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613952">
            <a:off x="15312001" y="7987076"/>
            <a:ext cx="3894598" cy="2145569"/>
          </a:xfrm>
          <a:prstGeom prst="rect">
            <a:avLst/>
          </a:prstGeom>
        </p:spPr>
      </p:pic>
      <p:grpSp>
        <p:nvGrpSpPr>
          <p:cNvPr name="Group 3" id="3"/>
          <p:cNvGrpSpPr/>
          <p:nvPr/>
        </p:nvGrpSpPr>
        <p:grpSpPr>
          <a:xfrm rot="-5400000">
            <a:off x="-4804796" y="4691005"/>
            <a:ext cx="11609422" cy="1999829"/>
            <a:chOff x="0" y="0"/>
            <a:chExt cx="112819053" cy="19434115"/>
          </a:xfrm>
        </p:grpSpPr>
        <p:sp>
          <p:nvSpPr>
            <p:cNvPr name="Freeform 4" id="4"/>
            <p:cNvSpPr/>
            <p:nvPr/>
          </p:nvSpPr>
          <p:spPr>
            <a:xfrm>
              <a:off x="72390" y="72390"/>
              <a:ext cx="112674278" cy="19289335"/>
            </a:xfrm>
            <a:custGeom>
              <a:avLst/>
              <a:gdLst/>
              <a:ahLst/>
              <a:cxnLst/>
              <a:rect r="r" b="b" t="t" l="l"/>
              <a:pathLst>
                <a:path h="19289335" w="112674278">
                  <a:moveTo>
                    <a:pt x="0" y="0"/>
                  </a:moveTo>
                  <a:lnTo>
                    <a:pt x="112674278" y="0"/>
                  </a:lnTo>
                  <a:lnTo>
                    <a:pt x="112674278" y="19289335"/>
                  </a:lnTo>
                  <a:lnTo>
                    <a:pt x="0" y="19289335"/>
                  </a:lnTo>
                  <a:lnTo>
                    <a:pt x="0" y="0"/>
                  </a:lnTo>
                  <a:close/>
                </a:path>
              </a:pathLst>
            </a:custGeom>
            <a:solidFill>
              <a:srgbClr val="FFDE59"/>
            </a:solidFill>
          </p:spPr>
        </p:sp>
        <p:sp>
          <p:nvSpPr>
            <p:cNvPr name="Freeform 5" id="5"/>
            <p:cNvSpPr/>
            <p:nvPr/>
          </p:nvSpPr>
          <p:spPr>
            <a:xfrm>
              <a:off x="0" y="0"/>
              <a:ext cx="112819049" cy="19434115"/>
            </a:xfrm>
            <a:custGeom>
              <a:avLst/>
              <a:gdLst/>
              <a:ahLst/>
              <a:cxnLst/>
              <a:rect r="r" b="b" t="t" l="l"/>
              <a:pathLst>
                <a:path h="19434115" w="112819049">
                  <a:moveTo>
                    <a:pt x="112674276" y="19289336"/>
                  </a:moveTo>
                  <a:lnTo>
                    <a:pt x="112819049" y="19289336"/>
                  </a:lnTo>
                  <a:lnTo>
                    <a:pt x="112819049" y="19434115"/>
                  </a:lnTo>
                  <a:lnTo>
                    <a:pt x="112674276" y="19434115"/>
                  </a:lnTo>
                  <a:lnTo>
                    <a:pt x="112674276" y="19289336"/>
                  </a:lnTo>
                  <a:close/>
                  <a:moveTo>
                    <a:pt x="0" y="144780"/>
                  </a:moveTo>
                  <a:lnTo>
                    <a:pt x="144780" y="144780"/>
                  </a:lnTo>
                  <a:lnTo>
                    <a:pt x="144780" y="19289336"/>
                  </a:lnTo>
                  <a:lnTo>
                    <a:pt x="0" y="19289336"/>
                  </a:lnTo>
                  <a:lnTo>
                    <a:pt x="0" y="144780"/>
                  </a:lnTo>
                  <a:close/>
                  <a:moveTo>
                    <a:pt x="0" y="19289336"/>
                  </a:moveTo>
                  <a:lnTo>
                    <a:pt x="144780" y="19289336"/>
                  </a:lnTo>
                  <a:lnTo>
                    <a:pt x="144780" y="19434115"/>
                  </a:lnTo>
                  <a:lnTo>
                    <a:pt x="0" y="19434115"/>
                  </a:lnTo>
                  <a:lnTo>
                    <a:pt x="0" y="19289336"/>
                  </a:lnTo>
                  <a:close/>
                  <a:moveTo>
                    <a:pt x="112674276" y="144780"/>
                  </a:moveTo>
                  <a:lnTo>
                    <a:pt x="112819049" y="144780"/>
                  </a:lnTo>
                  <a:lnTo>
                    <a:pt x="112819049" y="19289336"/>
                  </a:lnTo>
                  <a:lnTo>
                    <a:pt x="112674276" y="19289336"/>
                  </a:lnTo>
                  <a:lnTo>
                    <a:pt x="112674276" y="144780"/>
                  </a:lnTo>
                  <a:close/>
                  <a:moveTo>
                    <a:pt x="144780" y="19289336"/>
                  </a:moveTo>
                  <a:lnTo>
                    <a:pt x="112674276" y="19289336"/>
                  </a:lnTo>
                  <a:lnTo>
                    <a:pt x="112674276" y="19434115"/>
                  </a:lnTo>
                  <a:lnTo>
                    <a:pt x="144780" y="19434115"/>
                  </a:lnTo>
                  <a:lnTo>
                    <a:pt x="144780" y="19289336"/>
                  </a:lnTo>
                  <a:close/>
                  <a:moveTo>
                    <a:pt x="112674276" y="0"/>
                  </a:moveTo>
                  <a:lnTo>
                    <a:pt x="112819049" y="0"/>
                  </a:lnTo>
                  <a:lnTo>
                    <a:pt x="112819049" y="144780"/>
                  </a:lnTo>
                  <a:lnTo>
                    <a:pt x="112674276" y="144780"/>
                  </a:lnTo>
                  <a:lnTo>
                    <a:pt x="112674276" y="0"/>
                  </a:lnTo>
                  <a:close/>
                  <a:moveTo>
                    <a:pt x="0" y="0"/>
                  </a:moveTo>
                  <a:lnTo>
                    <a:pt x="144780" y="0"/>
                  </a:lnTo>
                  <a:lnTo>
                    <a:pt x="144780" y="144780"/>
                  </a:lnTo>
                  <a:lnTo>
                    <a:pt x="0" y="144780"/>
                  </a:lnTo>
                  <a:lnTo>
                    <a:pt x="0" y="0"/>
                  </a:lnTo>
                  <a:close/>
                  <a:moveTo>
                    <a:pt x="144780" y="0"/>
                  </a:moveTo>
                  <a:lnTo>
                    <a:pt x="112674276" y="0"/>
                  </a:lnTo>
                  <a:lnTo>
                    <a:pt x="112674276" y="144780"/>
                  </a:lnTo>
                  <a:lnTo>
                    <a:pt x="144780" y="144780"/>
                  </a:lnTo>
                  <a:lnTo>
                    <a:pt x="144780" y="0"/>
                  </a:lnTo>
                  <a:close/>
                </a:path>
              </a:pathLst>
            </a:custGeom>
            <a:solidFill>
              <a:srgbClr val="C94827"/>
            </a:solidFill>
          </p:spPr>
        </p:sp>
      </p:grpSp>
      <p:sp>
        <p:nvSpPr>
          <p:cNvPr name="TextBox 6" id="6"/>
          <p:cNvSpPr txBox="true"/>
          <p:nvPr/>
        </p:nvSpPr>
        <p:spPr>
          <a:xfrm rot="-5400000">
            <a:off x="-3133001" y="4686935"/>
            <a:ext cx="8151531" cy="913131"/>
          </a:xfrm>
          <a:prstGeom prst="rect">
            <a:avLst/>
          </a:prstGeom>
        </p:spPr>
        <p:txBody>
          <a:bodyPr anchor="t" rtlCol="false" tIns="0" lIns="0" bIns="0" rIns="0">
            <a:spAutoFit/>
          </a:bodyPr>
          <a:lstStyle/>
          <a:p>
            <a:pPr algn="ctr">
              <a:lnSpc>
                <a:spcPts val="7419"/>
              </a:lnSpc>
            </a:pPr>
            <a:r>
              <a:rPr lang="en-US" sz="5299">
                <a:solidFill>
                  <a:srgbClr val="C94827"/>
                </a:solidFill>
                <a:latin typeface="Hangyaboly"/>
              </a:rPr>
              <a:t>THE EARS</a:t>
            </a:r>
          </a:p>
        </p:txBody>
      </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434613">
            <a:off x="-852168" y="-555364"/>
            <a:ext cx="3704166" cy="3246196"/>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0">
            <a:off x="15033528" y="2997446"/>
            <a:ext cx="3182563" cy="4415518"/>
          </a:xfrm>
          <a:prstGeom prst="rect">
            <a:avLst/>
          </a:prstGeom>
        </p:spPr>
      </p:pic>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735507">
            <a:off x="-1090549" y="7836786"/>
            <a:ext cx="3693475" cy="4112169"/>
          </a:xfrm>
          <a:prstGeom prst="rect">
            <a:avLst/>
          </a:prstGeom>
        </p:spPr>
      </p:pic>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200317">
            <a:off x="15150134" y="-2289302"/>
            <a:ext cx="3693475" cy="4112169"/>
          </a:xfrm>
          <a:prstGeom prst="rect">
            <a:avLst/>
          </a:prstGeom>
        </p:spPr>
      </p:pic>
      <p:sp>
        <p:nvSpPr>
          <p:cNvPr name="TextBox 11" id="11"/>
          <p:cNvSpPr txBox="true"/>
          <p:nvPr/>
        </p:nvSpPr>
        <p:spPr>
          <a:xfrm rot="0">
            <a:off x="2360777" y="917304"/>
            <a:ext cx="12672751" cy="8142557"/>
          </a:xfrm>
          <a:prstGeom prst="rect">
            <a:avLst/>
          </a:prstGeom>
        </p:spPr>
        <p:txBody>
          <a:bodyPr anchor="t" rtlCol="false" tIns="0" lIns="0" bIns="0" rIns="0">
            <a:spAutoFit/>
          </a:bodyPr>
          <a:lstStyle/>
          <a:p>
            <a:pPr>
              <a:lnSpc>
                <a:spcPts val="4062"/>
              </a:lnSpc>
            </a:pPr>
            <a:r>
              <a:rPr lang="en-US" sz="2901">
                <a:solidFill>
                  <a:srgbClr val="C94827"/>
                </a:solidFill>
                <a:latin typeface="Libre Franklin Black"/>
              </a:rPr>
              <a:t>Add and update books: LMS can add new books or other materials to</a:t>
            </a:r>
          </a:p>
          <a:p>
            <a:pPr>
              <a:lnSpc>
                <a:spcPts val="4062"/>
              </a:lnSpc>
            </a:pPr>
            <a:r>
              <a:rPr lang="en-US" sz="1024">
                <a:solidFill>
                  <a:srgbClr val="C94827"/>
                </a:solidFill>
                <a:latin typeface="Libre Franklin Black"/>
              </a:rPr>
              <a:t>the system with the essential details by generating the id of the books</a:t>
            </a:r>
          </a:p>
          <a:p>
            <a:pPr>
              <a:lnSpc>
                <a:spcPts val="4062"/>
              </a:lnSpc>
            </a:pPr>
            <a:r>
              <a:rPr lang="en-US" sz="1024">
                <a:solidFill>
                  <a:srgbClr val="C94827"/>
                </a:solidFill>
                <a:latin typeface="Libre Franklin Black"/>
              </a:rPr>
              <a:t>automatically. Thus, the librarian can maintain the system effectively.</a:t>
            </a:r>
          </a:p>
          <a:p>
            <a:pPr>
              <a:lnSpc>
                <a:spcPts val="4062"/>
              </a:lnSpc>
            </a:pPr>
            <a:r>
              <a:rPr lang="en-US" sz="1024">
                <a:solidFill>
                  <a:srgbClr val="C94827"/>
                </a:solidFill>
                <a:latin typeface="Libre Franklin Black"/>
              </a:rPr>
              <a:t>Add and update members: LMS can add new members or and edit the</a:t>
            </a:r>
          </a:p>
          <a:p>
            <a:pPr>
              <a:lnSpc>
                <a:spcPts val="4062"/>
              </a:lnSpc>
            </a:pPr>
            <a:r>
              <a:rPr lang="en-US" sz="1024">
                <a:solidFill>
                  <a:srgbClr val="C94827"/>
                </a:solidFill>
                <a:latin typeface="Libre Franklin Black"/>
              </a:rPr>
              <a:t>detail of existing members of the library who have the membership of</a:t>
            </a:r>
          </a:p>
          <a:p>
            <a:pPr>
              <a:lnSpc>
                <a:spcPts val="4062"/>
              </a:lnSpc>
            </a:pPr>
            <a:r>
              <a:rPr lang="en-US" sz="1024">
                <a:solidFill>
                  <a:srgbClr val="C94827"/>
                </a:solidFill>
                <a:latin typeface="Libre Franklin Black"/>
              </a:rPr>
              <a:t>the Library.</a:t>
            </a:r>
          </a:p>
          <a:p>
            <a:pPr>
              <a:lnSpc>
                <a:spcPts val="4062"/>
              </a:lnSpc>
            </a:pPr>
            <a:r>
              <a:rPr lang="en-US" sz="1024">
                <a:solidFill>
                  <a:srgbClr val="C94827"/>
                </a:solidFill>
                <a:latin typeface="Libre Franklin Black"/>
              </a:rPr>
              <a:t>Search option: Librarian can search for library books/materials. He</a:t>
            </a:r>
          </a:p>
          <a:p>
            <a:pPr>
              <a:lnSpc>
                <a:spcPts val="4062"/>
              </a:lnSpc>
            </a:pPr>
            <a:r>
              <a:rPr lang="en-US" sz="1024">
                <a:solidFill>
                  <a:srgbClr val="C94827"/>
                </a:solidFill>
                <a:latin typeface="Libre Franklin Black"/>
              </a:rPr>
              <a:t>/She can search for books and members of the Library.</a:t>
            </a:r>
          </a:p>
          <a:p>
            <a:pPr>
              <a:lnSpc>
                <a:spcPts val="4062"/>
              </a:lnSpc>
            </a:pPr>
            <a:r>
              <a:rPr lang="en-US" sz="1024">
                <a:solidFill>
                  <a:srgbClr val="C94827"/>
                </a:solidFill>
                <a:latin typeface="Libre Franklin Black"/>
              </a:rPr>
              <a:t>Transaction : Transaction like issue and return of books can be done</a:t>
            </a:r>
          </a:p>
          <a:p>
            <a:pPr>
              <a:lnSpc>
                <a:spcPts val="4062"/>
              </a:lnSpc>
            </a:pPr>
            <a:r>
              <a:rPr lang="en-US" sz="1024">
                <a:solidFill>
                  <a:srgbClr val="C94827"/>
                </a:solidFill>
                <a:latin typeface="Libre Franklin Black"/>
              </a:rPr>
              <a:t>any time by the existing members of the Library.</a:t>
            </a:r>
          </a:p>
          <a:p>
            <a:pPr>
              <a:lnSpc>
                <a:spcPts val="4062"/>
              </a:lnSpc>
            </a:pPr>
            <a:r>
              <a:rPr lang="en-US" sz="1024">
                <a:solidFill>
                  <a:srgbClr val="C94827"/>
                </a:solidFill>
                <a:latin typeface="Libre Franklin Black"/>
              </a:rPr>
              <a:t>Fine calculator : The Librarian can view the issued materials with their</a:t>
            </a:r>
          </a:p>
          <a:p>
            <a:pPr>
              <a:lnSpc>
                <a:spcPts val="4062"/>
              </a:lnSpc>
            </a:pPr>
            <a:r>
              <a:rPr lang="en-US" sz="1024">
                <a:solidFill>
                  <a:srgbClr val="C94827"/>
                </a:solidFill>
                <a:latin typeface="Libre Franklin Black"/>
              </a:rPr>
              <a:t>due date. And, if any book is overdue, the system will allow calculating</a:t>
            </a:r>
          </a:p>
          <a:p>
            <a:pPr>
              <a:lnSpc>
                <a:spcPts val="4062"/>
              </a:lnSpc>
            </a:pPr>
            <a:r>
              <a:rPr lang="en-US" sz="1024">
                <a:solidFill>
                  <a:srgbClr val="C94827"/>
                </a:solidFill>
                <a:latin typeface="Libre Franklin Black"/>
              </a:rPr>
              <a:t>fine for the same.</a:t>
            </a:r>
          </a:p>
          <a:p>
            <a:pPr>
              <a:lnSpc>
                <a:spcPts val="4062"/>
              </a:lnSpc>
            </a:pPr>
            <a:r>
              <a:rPr lang="en-US" sz="1024">
                <a:solidFill>
                  <a:srgbClr val="C94827"/>
                </a:solidFill>
                <a:latin typeface="Libre Franklin Black"/>
              </a:rPr>
              <a:t>Visualization: Various type of graphs and charts can be viewed from</a:t>
            </a:r>
          </a:p>
          <a:p>
            <a:pPr>
              <a:lnSpc>
                <a:spcPts val="4062"/>
              </a:lnSpc>
            </a:pPr>
            <a:r>
              <a:rPr lang="en-US" sz="1024">
                <a:solidFill>
                  <a:srgbClr val="C94827"/>
                </a:solidFill>
                <a:latin typeface="Libre Franklin Black"/>
              </a:rPr>
              <a:t>LMS for various data set, and understand ability can be enhanced very</a:t>
            </a:r>
          </a:p>
          <a:p>
            <a:pPr>
              <a:lnSpc>
                <a:spcPts val="4062"/>
              </a:lnSpc>
            </a:pPr>
            <a:r>
              <a:rPr lang="en-US" sz="1024">
                <a:solidFill>
                  <a:srgbClr val="C94827"/>
                </a:solidFill>
                <a:latin typeface="Libre Franklin Black"/>
              </a:rPr>
              <a:t>quickly.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948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613952">
            <a:off x="15312001" y="7987076"/>
            <a:ext cx="3894598" cy="2145569"/>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530026" y="-230258"/>
            <a:ext cx="2115049" cy="2517916"/>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8825" y="8069560"/>
            <a:ext cx="2115049" cy="2517916"/>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571718">
            <a:off x="500138" y="383412"/>
            <a:ext cx="5171788" cy="6473531"/>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2922840">
            <a:off x="-580359" y="75859"/>
            <a:ext cx="2663583" cy="2334267"/>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true" flipV="false" rot="0">
            <a:off x="14319094" y="4293452"/>
            <a:ext cx="3968906" cy="5373578"/>
          </a:xfrm>
          <a:prstGeom prst="rect">
            <a:avLst/>
          </a:prstGeom>
        </p:spPr>
      </p:pic>
      <p:sp>
        <p:nvSpPr>
          <p:cNvPr name="TextBox 8" id="8"/>
          <p:cNvSpPr txBox="true"/>
          <p:nvPr/>
        </p:nvSpPr>
        <p:spPr>
          <a:xfrm rot="0">
            <a:off x="4414510" y="4543366"/>
            <a:ext cx="9458980" cy="1362192"/>
          </a:xfrm>
          <a:prstGeom prst="rect">
            <a:avLst/>
          </a:prstGeom>
        </p:spPr>
        <p:txBody>
          <a:bodyPr anchor="t" rtlCol="false" tIns="0" lIns="0" bIns="0" rIns="0">
            <a:spAutoFit/>
          </a:bodyPr>
          <a:lstStyle/>
          <a:p>
            <a:pPr algn="ctr">
              <a:lnSpc>
                <a:spcPts val="10205"/>
              </a:lnSpc>
            </a:pPr>
            <a:r>
              <a:rPr lang="en-US" sz="10005" spc="40">
                <a:solidFill>
                  <a:srgbClr val="FFFFFF"/>
                </a:solidFill>
                <a:latin typeface="Libre Franklin Black Bold"/>
              </a:rPr>
              <a:t>IMPORTANCE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grpSp>
        <p:nvGrpSpPr>
          <p:cNvPr name="Group 2" id="2"/>
          <p:cNvGrpSpPr/>
          <p:nvPr/>
        </p:nvGrpSpPr>
        <p:grpSpPr>
          <a:xfrm rot="0">
            <a:off x="-488329" y="8664186"/>
            <a:ext cx="19178618" cy="1999829"/>
            <a:chOff x="0" y="0"/>
            <a:chExt cx="186375649" cy="19434115"/>
          </a:xfrm>
        </p:grpSpPr>
        <p:sp>
          <p:nvSpPr>
            <p:cNvPr name="Freeform 3" id="3"/>
            <p:cNvSpPr/>
            <p:nvPr/>
          </p:nvSpPr>
          <p:spPr>
            <a:xfrm>
              <a:off x="72390" y="72390"/>
              <a:ext cx="186230868" cy="19289335"/>
            </a:xfrm>
            <a:custGeom>
              <a:avLst/>
              <a:gdLst/>
              <a:ahLst/>
              <a:cxnLst/>
              <a:rect r="r" b="b" t="t" l="l"/>
              <a:pathLst>
                <a:path h="19289335" w="186230868">
                  <a:moveTo>
                    <a:pt x="0" y="0"/>
                  </a:moveTo>
                  <a:lnTo>
                    <a:pt x="186230868" y="0"/>
                  </a:lnTo>
                  <a:lnTo>
                    <a:pt x="186230868" y="19289335"/>
                  </a:lnTo>
                  <a:lnTo>
                    <a:pt x="0" y="19289335"/>
                  </a:lnTo>
                  <a:lnTo>
                    <a:pt x="0" y="0"/>
                  </a:lnTo>
                  <a:close/>
                </a:path>
              </a:pathLst>
            </a:custGeom>
            <a:solidFill>
              <a:srgbClr val="FFDE59"/>
            </a:solidFill>
          </p:spPr>
        </p:sp>
        <p:sp>
          <p:nvSpPr>
            <p:cNvPr name="Freeform 4" id="4"/>
            <p:cNvSpPr/>
            <p:nvPr/>
          </p:nvSpPr>
          <p:spPr>
            <a:xfrm>
              <a:off x="0" y="0"/>
              <a:ext cx="186375650" cy="19434115"/>
            </a:xfrm>
            <a:custGeom>
              <a:avLst/>
              <a:gdLst/>
              <a:ahLst/>
              <a:cxnLst/>
              <a:rect r="r" b="b" t="t" l="l"/>
              <a:pathLst>
                <a:path h="19434115" w="186375650">
                  <a:moveTo>
                    <a:pt x="186230865" y="19289336"/>
                  </a:moveTo>
                  <a:lnTo>
                    <a:pt x="186375650" y="19289336"/>
                  </a:lnTo>
                  <a:lnTo>
                    <a:pt x="186375650" y="19434115"/>
                  </a:lnTo>
                  <a:lnTo>
                    <a:pt x="186230865" y="19434115"/>
                  </a:lnTo>
                  <a:lnTo>
                    <a:pt x="186230865" y="19289336"/>
                  </a:lnTo>
                  <a:close/>
                  <a:moveTo>
                    <a:pt x="0" y="144780"/>
                  </a:moveTo>
                  <a:lnTo>
                    <a:pt x="144780" y="144780"/>
                  </a:lnTo>
                  <a:lnTo>
                    <a:pt x="144780" y="19289336"/>
                  </a:lnTo>
                  <a:lnTo>
                    <a:pt x="0" y="19289336"/>
                  </a:lnTo>
                  <a:lnTo>
                    <a:pt x="0" y="144780"/>
                  </a:lnTo>
                  <a:close/>
                  <a:moveTo>
                    <a:pt x="0" y="19289336"/>
                  </a:moveTo>
                  <a:lnTo>
                    <a:pt x="144780" y="19289336"/>
                  </a:lnTo>
                  <a:lnTo>
                    <a:pt x="144780" y="19434115"/>
                  </a:lnTo>
                  <a:lnTo>
                    <a:pt x="0" y="19434115"/>
                  </a:lnTo>
                  <a:lnTo>
                    <a:pt x="0" y="19289336"/>
                  </a:lnTo>
                  <a:close/>
                  <a:moveTo>
                    <a:pt x="186230865" y="144780"/>
                  </a:moveTo>
                  <a:lnTo>
                    <a:pt x="186375650" y="144780"/>
                  </a:lnTo>
                  <a:lnTo>
                    <a:pt x="186375650" y="19289336"/>
                  </a:lnTo>
                  <a:lnTo>
                    <a:pt x="186230865" y="19289336"/>
                  </a:lnTo>
                  <a:lnTo>
                    <a:pt x="186230865" y="144780"/>
                  </a:lnTo>
                  <a:close/>
                  <a:moveTo>
                    <a:pt x="144780" y="19289336"/>
                  </a:moveTo>
                  <a:lnTo>
                    <a:pt x="186230865" y="19289336"/>
                  </a:lnTo>
                  <a:lnTo>
                    <a:pt x="186230865" y="19434115"/>
                  </a:lnTo>
                  <a:lnTo>
                    <a:pt x="144780" y="19434115"/>
                  </a:lnTo>
                  <a:lnTo>
                    <a:pt x="144780" y="19289336"/>
                  </a:lnTo>
                  <a:close/>
                  <a:moveTo>
                    <a:pt x="186230865" y="0"/>
                  </a:moveTo>
                  <a:lnTo>
                    <a:pt x="186375650" y="0"/>
                  </a:lnTo>
                  <a:lnTo>
                    <a:pt x="186375650" y="144780"/>
                  </a:lnTo>
                  <a:lnTo>
                    <a:pt x="186230865" y="144780"/>
                  </a:lnTo>
                  <a:lnTo>
                    <a:pt x="186230865" y="0"/>
                  </a:lnTo>
                  <a:close/>
                  <a:moveTo>
                    <a:pt x="0" y="0"/>
                  </a:moveTo>
                  <a:lnTo>
                    <a:pt x="144780" y="0"/>
                  </a:lnTo>
                  <a:lnTo>
                    <a:pt x="144780" y="144780"/>
                  </a:lnTo>
                  <a:lnTo>
                    <a:pt x="0" y="144780"/>
                  </a:lnTo>
                  <a:lnTo>
                    <a:pt x="0" y="0"/>
                  </a:lnTo>
                  <a:close/>
                  <a:moveTo>
                    <a:pt x="144780" y="0"/>
                  </a:moveTo>
                  <a:lnTo>
                    <a:pt x="186230865" y="0"/>
                  </a:lnTo>
                  <a:lnTo>
                    <a:pt x="186230865" y="144780"/>
                  </a:lnTo>
                  <a:lnTo>
                    <a:pt x="144780" y="144780"/>
                  </a:lnTo>
                  <a:lnTo>
                    <a:pt x="144780" y="0"/>
                  </a:lnTo>
                  <a:close/>
                </a:path>
              </a:pathLst>
            </a:custGeom>
            <a:solidFill>
              <a:srgbClr val="C94827"/>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613952">
            <a:off x="15312001" y="7987076"/>
            <a:ext cx="3894598" cy="2145569"/>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434613">
            <a:off x="-1419711" y="7436763"/>
            <a:ext cx="3704166" cy="3246196"/>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4967405"/>
            <a:ext cx="3417901" cy="3696781"/>
          </a:xfrm>
          <a:prstGeom prst="rect">
            <a:avLst/>
          </a:prstGeom>
        </p:spPr>
      </p:pic>
      <p:sp>
        <p:nvSpPr>
          <p:cNvPr name="TextBox 8" id="8"/>
          <p:cNvSpPr txBox="true"/>
          <p:nvPr/>
        </p:nvSpPr>
        <p:spPr>
          <a:xfrm rot="0">
            <a:off x="4112702" y="9144000"/>
            <a:ext cx="9406906" cy="916941"/>
          </a:xfrm>
          <a:prstGeom prst="rect">
            <a:avLst/>
          </a:prstGeom>
        </p:spPr>
        <p:txBody>
          <a:bodyPr anchor="t" rtlCol="false" tIns="0" lIns="0" bIns="0" rIns="0">
            <a:spAutoFit/>
          </a:bodyPr>
          <a:lstStyle/>
          <a:p>
            <a:pPr algn="ctr">
              <a:lnSpc>
                <a:spcPts val="7419"/>
              </a:lnSpc>
            </a:pPr>
            <a:r>
              <a:rPr lang="en-US" sz="5299">
                <a:solidFill>
                  <a:srgbClr val="C94827"/>
                </a:solidFill>
                <a:latin typeface="Hangyaboly"/>
              </a:rPr>
              <a:t>LIBRARY</a:t>
            </a:r>
          </a:p>
        </p:txBody>
      </p:sp>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735507">
            <a:off x="275754" y="-1610647"/>
            <a:ext cx="3693475" cy="4112169"/>
          </a:xfrm>
          <a:prstGeom prst="rect">
            <a:avLst/>
          </a:prstGeom>
        </p:spPr>
      </p:pic>
      <p:sp>
        <p:nvSpPr>
          <p:cNvPr name="TextBox 10" id="10"/>
          <p:cNvSpPr txBox="true"/>
          <p:nvPr/>
        </p:nvSpPr>
        <p:spPr>
          <a:xfrm rot="0">
            <a:off x="4112702" y="120683"/>
            <a:ext cx="13583653" cy="8408035"/>
          </a:xfrm>
          <a:prstGeom prst="rect">
            <a:avLst/>
          </a:prstGeom>
        </p:spPr>
        <p:txBody>
          <a:bodyPr anchor="t" rtlCol="false" tIns="0" lIns="0" bIns="0" rIns="0">
            <a:spAutoFit/>
          </a:bodyPr>
          <a:lstStyle/>
          <a:p>
            <a:pPr algn="just">
              <a:lnSpc>
                <a:spcPts val="4759"/>
              </a:lnSpc>
            </a:pPr>
            <a:r>
              <a:rPr lang="en-US" sz="3399">
                <a:solidFill>
                  <a:srgbClr val="C94827"/>
                </a:solidFill>
                <a:latin typeface="Libre Franklin Black"/>
              </a:rPr>
              <a:t>facilitate the administrators to keep an </a:t>
            </a:r>
            <a:r>
              <a:rPr lang="en-US" sz="1200">
                <a:solidFill>
                  <a:srgbClr val="C94827"/>
                </a:solidFill>
                <a:latin typeface="Libre Franklin Black"/>
              </a:rPr>
              <a:t>eye on the library department’s all functions. Also, it enables librarians and users to save time on daunting tasks and enhances efficiency. By using this sort of library management system, the school management would be able to follow the work outline and fineness of different </a:t>
            </a:r>
            <a:r>
              <a:rPr lang="en-US" sz="3399">
                <a:solidFill>
                  <a:srgbClr val="C94827"/>
                </a:solidFill>
                <a:latin typeface="Libre Franklin Black"/>
              </a:rPr>
              <a:t>l</a:t>
            </a:r>
            <a:r>
              <a:rPr lang="en-US" sz="1200">
                <a:solidFill>
                  <a:srgbClr val="C94827"/>
                </a:solidFill>
                <a:latin typeface="Libre Franklin Black"/>
              </a:rPr>
              <a:t>ibrarians capabilities. Additionally, they get an opportunity to know how well-maintained the record of issued books and collection is. The</a:t>
            </a:r>
          </a:p>
          <a:p>
            <a:pPr algn="just">
              <a:lnSpc>
                <a:spcPts val="4759"/>
              </a:lnSpc>
            </a:pPr>
            <a:r>
              <a:rPr lang="en-US" sz="1200">
                <a:solidFill>
                  <a:srgbClr val="C94827"/>
                </a:solidFill>
                <a:latin typeface="Libre Franklin Black"/>
              </a:rPr>
              <a:t>librarian and the administration department can access various reports to</a:t>
            </a:r>
          </a:p>
          <a:p>
            <a:pPr algn="just">
              <a:lnSpc>
                <a:spcPts val="4759"/>
              </a:lnSpc>
            </a:pPr>
            <a:r>
              <a:rPr lang="en-US" sz="1200">
                <a:solidFill>
                  <a:srgbClr val="C94827"/>
                </a:solidFill>
                <a:latin typeface="Libre Franklin Black"/>
              </a:rPr>
              <a:t>implement new improvements.</a:t>
            </a:r>
          </a:p>
          <a:p>
            <a:pPr algn="just">
              <a:lnSpc>
                <a:spcPts val="4759"/>
              </a:lnSpc>
            </a:pPr>
            <a:r>
              <a:rPr lang="en-US" sz="1200">
                <a:solidFill>
                  <a:srgbClr val="C94827"/>
                </a:solidFill>
                <a:latin typeface="Libre Franklin Black"/>
              </a:rPr>
              <a:t>Thus, the efficient library management software is essential to run smart</a:t>
            </a:r>
          </a:p>
          <a:p>
            <a:pPr algn="just">
              <a:lnSpc>
                <a:spcPts val="4759"/>
              </a:lnSpc>
            </a:pPr>
            <a:r>
              <a:rPr lang="en-US" sz="1200">
                <a:solidFill>
                  <a:srgbClr val="C94827"/>
                </a:solidFill>
                <a:latin typeface="Libre Franklin Black"/>
              </a:rPr>
              <a:t>school functions, and maintain accurate data of a library.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613952">
            <a:off x="15312001" y="7987076"/>
            <a:ext cx="3894598" cy="2145569"/>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530026" y="-230258"/>
            <a:ext cx="2115049" cy="2517916"/>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8825" y="8069560"/>
            <a:ext cx="2115049" cy="2517916"/>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482638">
            <a:off x="0" y="480885"/>
            <a:ext cx="4266879" cy="5065889"/>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2922840">
            <a:off x="-580359" y="75859"/>
            <a:ext cx="2663583" cy="2334267"/>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588524">
            <a:off x="13862165" y="4532033"/>
            <a:ext cx="3759743" cy="4816904"/>
          </a:xfrm>
          <a:prstGeom prst="rect">
            <a:avLst/>
          </a:prstGeom>
        </p:spPr>
      </p:pic>
      <p:sp>
        <p:nvSpPr>
          <p:cNvPr name="TextBox 8" id="8"/>
          <p:cNvSpPr txBox="true"/>
          <p:nvPr/>
        </p:nvSpPr>
        <p:spPr>
          <a:xfrm rot="0">
            <a:off x="4414510" y="3530669"/>
            <a:ext cx="9458980" cy="3454262"/>
          </a:xfrm>
          <a:prstGeom prst="rect">
            <a:avLst/>
          </a:prstGeom>
        </p:spPr>
        <p:txBody>
          <a:bodyPr anchor="t" rtlCol="false" tIns="0" lIns="0" bIns="0" rIns="0">
            <a:spAutoFit/>
          </a:bodyPr>
          <a:lstStyle/>
          <a:p>
            <a:pPr algn="ctr">
              <a:lnSpc>
                <a:spcPts val="13367"/>
              </a:lnSpc>
            </a:pPr>
            <a:r>
              <a:rPr lang="en-US" sz="13105" spc="52">
                <a:solidFill>
                  <a:srgbClr val="C94827"/>
                </a:solidFill>
                <a:latin typeface="Libre Franklin Black Bold"/>
              </a:rPr>
              <a:t>TOOLS USED</a:t>
            </a:r>
          </a:p>
        </p:txBody>
      </p:sp>
      <p:pic>
        <p:nvPicPr>
          <p:cNvPr name="Picture 9" id="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675046">
            <a:off x="15557239" y="3528709"/>
            <a:ext cx="1945572" cy="12345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DAEwLzXPDaE</dc:identifier>
  <dcterms:modified xsi:type="dcterms:W3CDTF">2011-08-01T06:04:30Z</dcterms:modified>
  <cp:revision>1</cp:revision>
  <dc:title>Yellow Colorful Animated Cartoon Sense Organs Science Presentation</dc:title>
</cp:coreProperties>
</file>